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7.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media/image28.png" ContentType="image/png"/>
  <Override PartName="/ppt/media/image1.jpeg" ContentType="image/jpeg"/>
  <Override PartName="/ppt/media/image3.png" ContentType="image/png"/>
  <Override PartName="/ppt/media/image2.png" ContentType="image/png"/>
  <Override PartName="/ppt/media/image4.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36.jpeg" ContentType="image/jpe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jpeg" ContentType="image/jpeg"/>
  <Override PartName="/ppt/media/image33.png" ContentType="image/png"/>
  <Override PartName="/ppt/media/image34.png" ContentType="image/png"/>
  <Override PartName="/ppt/media/image35.png" ContentType="image/png"/>
  <Override PartName="/ppt/media/image37.png" ContentType="image/png"/>
  <Override PartName="/ppt/media/image38.png" ContentType="image/png"/>
  <Override PartName="/ppt/media/image39.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US" sz="1800" spc="-1" strike="noStrike">
                <a:solidFill>
                  <a:schemeClr val="dk1"/>
                </a:solidFill>
                <a:latin typeface="Calibri"/>
              </a:rPr>
              <a:t>Click to move the slide</a:t>
            </a:r>
            <a:endParaRPr b="0" lang="en-US" sz="1800" spc="-1" strike="noStrike">
              <a:solidFill>
                <a:schemeClr val="dk1"/>
              </a:solidFill>
              <a:latin typeface="Calibri"/>
            </a:endParaRP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hu-HU" sz="2000" spc="-1" strike="noStrike">
                <a:solidFill>
                  <a:srgbClr val="000000"/>
                </a:solidFill>
                <a:latin typeface="Arial"/>
              </a:rPr>
              <a:t>Click to edit the notes' format</a:t>
            </a:r>
            <a:endParaRPr b="0" lang="hu-HU" sz="2000" spc="-1" strike="noStrike">
              <a:solidFill>
                <a:srgbClr val="000000"/>
              </a:solidFill>
              <a:latin typeface="Arial"/>
            </a:endParaRPr>
          </a:p>
        </p:txBody>
      </p:sp>
      <p:sp>
        <p:nvSpPr>
          <p:cNvPr id="7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hu-HU" sz="1400" spc="-1" strike="noStrike">
                <a:solidFill>
                  <a:srgbClr val="000000"/>
                </a:solidFill>
                <a:latin typeface="Times New Roman"/>
              </a:rPr>
              <a:t>&lt;header&gt;</a:t>
            </a:r>
            <a:endParaRPr b="0" lang="hu-HU" sz="1400" spc="-1" strike="noStrike">
              <a:solidFill>
                <a:srgbClr val="000000"/>
              </a:solidFill>
              <a:latin typeface="Times New Roman"/>
            </a:endParaRPr>
          </a:p>
        </p:txBody>
      </p:sp>
      <p:sp>
        <p:nvSpPr>
          <p:cNvPr id="71"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hu-HU" sz="1400" spc="-1" strike="noStrike">
                <a:solidFill>
                  <a:srgbClr val="000000"/>
                </a:solidFill>
                <a:latin typeface="Times New Roman"/>
              </a:defRPr>
            </a:lvl1pPr>
          </a:lstStyle>
          <a:p>
            <a:pPr indent="0" algn="r">
              <a:buNone/>
            </a:pPr>
            <a:r>
              <a:rPr b="0" lang="hu-HU" sz="1400" spc="-1" strike="noStrike">
                <a:solidFill>
                  <a:srgbClr val="000000"/>
                </a:solidFill>
                <a:latin typeface="Times New Roman"/>
              </a:rPr>
              <a:t>&lt;date/time&gt;</a:t>
            </a:r>
            <a:endParaRPr b="0" lang="hu-HU" sz="1400" spc="-1" strike="noStrike">
              <a:solidFill>
                <a:srgbClr val="000000"/>
              </a:solidFill>
              <a:latin typeface="Times New Roman"/>
            </a:endParaRPr>
          </a:p>
        </p:txBody>
      </p:sp>
      <p:sp>
        <p:nvSpPr>
          <p:cNvPr id="72"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hu-HU" sz="1400" spc="-1" strike="noStrike">
                <a:solidFill>
                  <a:srgbClr val="000000"/>
                </a:solidFill>
                <a:latin typeface="Times New Roman"/>
              </a:defRPr>
            </a:lvl1pPr>
          </a:lstStyle>
          <a:p>
            <a:pPr indent="0">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73"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hu-HU" sz="1400" spc="-1" strike="noStrike">
                <a:solidFill>
                  <a:srgbClr val="000000"/>
                </a:solidFill>
                <a:latin typeface="Times New Roman"/>
              </a:defRPr>
            </a:lvl1pPr>
          </a:lstStyle>
          <a:p>
            <a:pPr indent="0" algn="r">
              <a:buNone/>
            </a:pPr>
            <a:fld id="{3300643D-1D5E-46B9-8EF5-018D80EAB114}" type="slidenum">
              <a:rPr b="0" lang="hu-HU" sz="1400" spc="-1" strike="noStrike">
                <a:solidFill>
                  <a:srgbClr val="000000"/>
                </a:solidFill>
                <a:latin typeface="Times New Roman"/>
              </a:rPr>
              <a:t>&lt;number&gt;</a:t>
            </a:fld>
            <a:endParaRPr b="0" lang="hu-H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sldImg"/>
          </p:nvPr>
        </p:nvSpPr>
        <p:spPr>
          <a:xfrm>
            <a:off x="685800" y="1143000"/>
            <a:ext cx="5486040" cy="3085920"/>
          </a:xfrm>
          <a:prstGeom prst="rect">
            <a:avLst/>
          </a:prstGeom>
          <a:ln w="0">
            <a:noFill/>
          </a:ln>
        </p:spPr>
      </p:sp>
      <p:sp>
        <p:nvSpPr>
          <p:cNvPr id="21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hu-HU" sz="1800" spc="-1" strike="noStrike">
              <a:solidFill>
                <a:srgbClr val="000000"/>
              </a:solidFill>
              <a:latin typeface="Arial"/>
            </a:endParaRPr>
          </a:p>
        </p:txBody>
      </p:sp>
      <p:sp>
        <p:nvSpPr>
          <p:cNvPr id="211" name="PlaceHolder 3"/>
          <p:cNvSpPr>
            <a:spLocks noGrp="1"/>
          </p:cNvSpPr>
          <p:nvPr>
            <p:ph type="sldNum" idx="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0797BB66-1BD2-4A33-937E-027A540D0A28}" type="slidenum">
              <a:rPr b="0" lang="en-US" sz="1200" spc="-1" strike="noStrike">
                <a:solidFill>
                  <a:srgbClr val="000000"/>
                </a:solidFill>
                <a:latin typeface="Times New Roman"/>
              </a:rPr>
              <a:t>&lt;number&gt;</a:t>
            </a:fld>
            <a:endParaRPr b="0" lang="hu-HU"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sldImg"/>
          </p:nvPr>
        </p:nvSpPr>
        <p:spPr>
          <a:xfrm>
            <a:off x="685800" y="1143000"/>
            <a:ext cx="5486040" cy="3085920"/>
          </a:xfrm>
          <a:prstGeom prst="rect">
            <a:avLst/>
          </a:prstGeom>
          <a:ln w="0">
            <a:noFill/>
          </a:ln>
        </p:spPr>
      </p:sp>
      <p:sp>
        <p:nvSpPr>
          <p:cNvPr id="20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hu-HU" sz="1800" spc="-1" strike="noStrike">
              <a:solidFill>
                <a:srgbClr val="000000"/>
              </a:solidFill>
              <a:latin typeface="Arial"/>
            </a:endParaRPr>
          </a:p>
        </p:txBody>
      </p:sp>
      <p:sp>
        <p:nvSpPr>
          <p:cNvPr id="205" name="PlaceHolder 3"/>
          <p:cNvSpPr>
            <a:spLocks noGrp="1"/>
          </p:cNvSpPr>
          <p:nvPr>
            <p:ph type="sldNum" idx="4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E4ACF45-08DC-48DF-9399-26801B4D4ADD}" type="slidenum">
              <a:rPr b="0" lang="en-US" sz="1200" spc="-1" strike="noStrike">
                <a:solidFill>
                  <a:srgbClr val="000000"/>
                </a:solidFill>
                <a:latin typeface="Times New Roman"/>
              </a:rPr>
              <a:t>&lt;number&gt;</a:t>
            </a:fld>
            <a:endParaRPr b="0" lang="hu-HU"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685800" y="1143000"/>
            <a:ext cx="5486040" cy="3085920"/>
          </a:xfrm>
          <a:prstGeom prst="rect">
            <a:avLst/>
          </a:prstGeom>
          <a:ln w="0">
            <a:noFill/>
          </a:ln>
        </p:spPr>
      </p:sp>
      <p:sp>
        <p:nvSpPr>
          <p:cNvPr id="20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hu-HU" sz="1800" spc="-1" strike="noStrike">
              <a:solidFill>
                <a:srgbClr val="000000"/>
              </a:solidFill>
              <a:latin typeface="Arial"/>
            </a:endParaRPr>
          </a:p>
        </p:txBody>
      </p:sp>
      <p:sp>
        <p:nvSpPr>
          <p:cNvPr id="208" name="PlaceHolder 3"/>
          <p:cNvSpPr>
            <a:spLocks noGrp="1"/>
          </p:cNvSpPr>
          <p:nvPr>
            <p:ph type="sldNum" idx="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201E3CC3-7C35-467F-BDED-676FB53069F2}" type="slidenum">
              <a:rPr b="0" lang="en-US" sz="1200" spc="-1" strike="noStrike">
                <a:solidFill>
                  <a:srgbClr val="000000"/>
                </a:solidFill>
                <a:latin typeface="Times New Roman"/>
              </a:rPr>
              <a:t>&lt;number&gt;</a:t>
            </a:fld>
            <a:endParaRPr b="0" lang="hu-HU"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E778F00B-3E9C-4364-9CD6-3CE59E876940}"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6EBFE11B-D1B7-48EB-8CC9-70B2EAE1E150}" type="slidenum">
              <a:t>&lt;#&gt;</a:t>
            </a:fld>
          </a:p>
        </p:txBody>
      </p:sp>
      <p:sp>
        <p:nvSpPr>
          <p:cNvPr id="5" name="PlaceHolder 4"/>
          <p:cNvSpPr>
            <a:spLocks noGrp="1"/>
          </p:cNvSpPr>
          <p:nvPr>
            <p:ph type="dt" idx="22"/>
          </p:nvPr>
        </p:nvSpPr>
        <p:spPr/>
        <p:txBody>
          <a:bodyPr/>
          <a:p>
            <a:r>
              <a:rPr lang="hu-HU"/>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DF40F06B-1983-41F8-A37B-9B0E46711EA6}" type="slidenum">
              <a:t>&lt;#&gt;</a:t>
            </a:fld>
          </a:p>
        </p:txBody>
      </p:sp>
      <p:sp>
        <p:nvSpPr>
          <p:cNvPr id="4" name="PlaceHolder 3"/>
          <p:cNvSpPr>
            <a:spLocks noGrp="1"/>
          </p:cNvSpPr>
          <p:nvPr>
            <p:ph type="dt" idx="25"/>
          </p:nvPr>
        </p:nvSpPr>
        <p:spPr/>
        <p:txBody>
          <a:bodyPr/>
          <a:p>
            <a:r>
              <a:rPr lang="hu-HU"/>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DDCABE25-BA59-4B83-833C-1CC1CF571192}" type="slidenum">
              <a:t>&lt;#&gt;</a:t>
            </a:fld>
          </a:p>
        </p:txBody>
      </p:sp>
      <p:sp>
        <p:nvSpPr>
          <p:cNvPr id="4" name="PlaceHolder 3"/>
          <p:cNvSpPr>
            <a:spLocks noGrp="1"/>
          </p:cNvSpPr>
          <p:nvPr>
            <p:ph type="dt" idx="28"/>
          </p:nvPr>
        </p:nvSpPr>
        <p:spPr/>
        <p:txBody>
          <a:bodyPr/>
          <a:p>
            <a:r>
              <a:rPr lang="hu-HU"/>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78F4C23B-13F3-422F-B97E-1DC723637C91}" type="slidenum">
              <a:t>&lt;#&gt;</a:t>
            </a:fld>
          </a:p>
        </p:txBody>
      </p:sp>
      <p:sp>
        <p:nvSpPr>
          <p:cNvPr id="4" name="PlaceHolder 3"/>
          <p:cNvSpPr>
            <a:spLocks noGrp="1"/>
          </p:cNvSpPr>
          <p:nvPr>
            <p:ph type="dt" idx="31"/>
          </p:nvPr>
        </p:nvSpPr>
        <p:spPr/>
        <p:txBody>
          <a:bodyPr/>
          <a:p>
            <a:r>
              <a:rPr lang="hu-HU"/>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A14A53B1-48BA-4307-8A59-B0698CD645DD}" type="slidenum">
              <a:t>&lt;#&gt;</a:t>
            </a:fld>
          </a:p>
        </p:txBody>
      </p:sp>
      <p:sp>
        <p:nvSpPr>
          <p:cNvPr id="4" name="PlaceHolder 3"/>
          <p:cNvSpPr>
            <a:spLocks noGrp="1"/>
          </p:cNvSpPr>
          <p:nvPr>
            <p:ph type="dt" idx="2"/>
          </p:nvPr>
        </p:nvSpPr>
        <p:spPr/>
        <p:txBody>
          <a:bodyPr/>
          <a:p>
            <a:r>
              <a:rPr lang="hu-HU"/>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7"/>
          </p:nvPr>
        </p:nvSpPr>
        <p:spPr/>
        <p:txBody>
          <a:bodyPr/>
          <a:p>
            <a:fld id="{8A3E9617-AC01-419F-B961-F6BC101BB242}" type="slidenum">
              <a:t>&lt;#&gt;</a:t>
            </a:fld>
          </a:p>
        </p:txBody>
      </p:sp>
      <p:sp>
        <p:nvSpPr>
          <p:cNvPr id="4" name="PlaceHolder 3"/>
          <p:cNvSpPr>
            <a:spLocks noGrp="1"/>
          </p:cNvSpPr>
          <p:nvPr>
            <p:ph type="dt" idx="5"/>
          </p:nvPr>
        </p:nvSpPr>
        <p:spPr/>
        <p:txBody>
          <a:bodyPr/>
          <a:p>
            <a:r>
              <a:rPr lang="hu-HU"/>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ertical Title and Text">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9CF4F010-34CC-47DE-8739-65A1DBD1CE81}" type="slidenum">
              <a:t>&lt;#&gt;</a:t>
            </a:fld>
          </a:p>
        </p:txBody>
      </p:sp>
      <p:sp>
        <p:nvSpPr>
          <p:cNvPr id="6" name="PlaceHolder 5"/>
          <p:cNvSpPr>
            <a:spLocks noGrp="1"/>
          </p:cNvSpPr>
          <p:nvPr>
            <p:ph type="dt" idx="10"/>
          </p:nvPr>
        </p:nvSpPr>
        <p:spPr/>
        <p:txBody>
          <a:bodyPr/>
          <a:p>
            <a:r>
              <a:rPr lang="hu-HU"/>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DD21183F-529C-4B5E-9728-F0A6A055D8E6}" type="slidenum">
              <a:t>&lt;#&gt;</a:t>
            </a:fld>
          </a:p>
        </p:txBody>
      </p:sp>
      <p:sp>
        <p:nvSpPr>
          <p:cNvPr id="4" name="PlaceHolder 3"/>
          <p:cNvSpPr>
            <a:spLocks noGrp="1"/>
          </p:cNvSpPr>
          <p:nvPr>
            <p:ph type="dt" idx="13"/>
          </p:nvPr>
        </p:nvSpPr>
        <p:spPr/>
        <p:txBody>
          <a:bodyPr/>
          <a:p>
            <a:r>
              <a:rPr lang="hu-HU"/>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3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37CB025E-E8EC-4BF6-AC32-9BABF38BF677}" type="slidenum">
              <a:t>&lt;#&gt;</a:t>
            </a:fld>
          </a:p>
        </p:txBody>
      </p:sp>
      <p:sp>
        <p:nvSpPr>
          <p:cNvPr id="7" name="PlaceHolder 6"/>
          <p:cNvSpPr>
            <a:spLocks noGrp="1"/>
          </p:cNvSpPr>
          <p:nvPr>
            <p:ph type="dt" idx="16"/>
          </p:nvPr>
        </p:nvSpPr>
        <p:spPr/>
        <p:txBody>
          <a:bodyPr/>
          <a:p>
            <a:r>
              <a:rPr lang="hu-HU"/>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C8F54F3F-802C-4724-95B4-AC6FBB432954}" type="slidenum">
              <a:t>&lt;#&gt;</a:t>
            </a:fld>
          </a:p>
        </p:txBody>
      </p:sp>
      <p:sp>
        <p:nvSpPr>
          <p:cNvPr id="4" name="PlaceHolder 3"/>
          <p:cNvSpPr>
            <a:spLocks noGrp="1"/>
          </p:cNvSpPr>
          <p:nvPr>
            <p:ph type="dt" idx="19"/>
          </p:nvPr>
        </p:nvSpPr>
        <p:spPr/>
        <p:txBody>
          <a:bodyPr/>
          <a:p>
            <a:r>
              <a:rPr lang="hu-HU"/>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sldNum" idx="1"/>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45A69A9D-4896-4540-BD7E-2938FE6952C1}"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Click to edit the outline text format</a:t>
            </a:r>
            <a:endParaRPr b="0" lang="en-US"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Calibri"/>
              </a:rPr>
              <a:t>Second Outline Level</a:t>
            </a:r>
            <a:endParaRPr b="0" lang="en-US"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Calibri"/>
              </a:rPr>
              <a:t>Third Outline Level</a:t>
            </a:r>
            <a:endParaRPr b="0" lang="en-US"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Calibri"/>
              </a:rPr>
              <a:t>Fourth Outline Level</a:t>
            </a:r>
            <a:endParaRPr b="0" lang="en-US"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49" name="PlaceHolder 2"/>
          <p:cNvSpPr>
            <a:spLocks noGrp="1"/>
          </p:cNvSpPr>
          <p:nvPr>
            <p:ph type="dt" idx="22"/>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hu-HU" sz="1800" spc="-1" strike="noStrike">
              <a:solidFill>
                <a:srgbClr val="000000"/>
              </a:solidFill>
              <a:latin typeface="Times New Roman"/>
            </a:endParaRPr>
          </a:p>
        </p:txBody>
      </p:sp>
      <p:sp>
        <p:nvSpPr>
          <p:cNvPr id="50" name="PlaceHolder 3"/>
          <p:cNvSpPr>
            <a:spLocks noGrp="1"/>
          </p:cNvSpPr>
          <p:nvPr>
            <p:ph type="ftr" idx="23"/>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51" name="PlaceHolder 4"/>
          <p:cNvSpPr>
            <a:spLocks noGrp="1"/>
          </p:cNvSpPr>
          <p:nvPr>
            <p:ph type="sldNum" idx="24"/>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B6DC7B02-D78B-40F2-816F-0FCEE8F2EB9A}"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dt" idx="25"/>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hu-HU" sz="1800" spc="-1" strike="noStrike">
              <a:solidFill>
                <a:srgbClr val="000000"/>
              </a:solidFill>
              <a:latin typeface="Times New Roman"/>
            </a:endParaRPr>
          </a:p>
        </p:txBody>
      </p:sp>
      <p:sp>
        <p:nvSpPr>
          <p:cNvPr id="54" name="PlaceHolder 2"/>
          <p:cNvSpPr>
            <a:spLocks noGrp="1"/>
          </p:cNvSpPr>
          <p:nvPr>
            <p:ph type="ftr" idx="2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55" name="PlaceHolder 3"/>
          <p:cNvSpPr>
            <a:spLocks noGrp="1"/>
          </p:cNvSpPr>
          <p:nvPr>
            <p:ph type="sldNum" idx="27"/>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DBCA5BCA-B499-438D-9D89-D53A6CF34408}"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839880" y="457200"/>
            <a:ext cx="3931920" cy="1599840"/>
          </a:xfrm>
          <a:prstGeom prst="rect">
            <a:avLst/>
          </a:prstGeom>
          <a:noFill/>
          <a:ln w="0">
            <a:noFill/>
          </a:ln>
        </p:spPr>
        <p:txBody>
          <a:bodyPr lIns="90000" rIns="90000" tIns="45000" bIns="45000" anchor="b">
            <a:noAutofit/>
          </a:bodyPr>
          <a:p>
            <a:pPr indent="0" defTabSz="914400">
              <a:lnSpc>
                <a:spcPct val="90000"/>
              </a:lnSpc>
              <a:buNone/>
            </a:pPr>
            <a:r>
              <a:rPr b="0" lang="en-US" sz="3200" spc="-1" strike="noStrike">
                <a:solidFill>
                  <a:schemeClr val="dk1"/>
                </a:solidFill>
                <a:latin typeface="Calibri Light"/>
              </a:rPr>
              <a:t>Click to edit Master title style</a:t>
            </a:r>
            <a:endParaRPr b="0" lang="en-US" sz="3200" spc="-1" strike="noStrike">
              <a:solidFill>
                <a:schemeClr val="dk1"/>
              </a:solidFill>
              <a:latin typeface="Calibri"/>
            </a:endParaRPr>
          </a:p>
        </p:txBody>
      </p:sp>
      <p:sp>
        <p:nvSpPr>
          <p:cNvPr id="57"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58" name="PlaceHolder 3"/>
          <p:cNvSpPr>
            <a:spLocks noGrp="1"/>
          </p:cNvSpPr>
          <p:nvPr>
            <p:ph type="body"/>
          </p:nvPr>
        </p:nvSpPr>
        <p:spPr>
          <a:xfrm>
            <a:off x="839880" y="2057400"/>
            <a:ext cx="3931920" cy="38113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1" strike="noStrike">
                <a:solidFill>
                  <a:schemeClr val="dk1"/>
                </a:solidFill>
                <a:latin typeface="Calibri"/>
              </a:rPr>
              <a:t>Click to edit Master text styles</a:t>
            </a:r>
            <a:endParaRPr b="0" lang="en-US" sz="1600" spc="-1" strike="noStrike">
              <a:solidFill>
                <a:schemeClr val="dk1"/>
              </a:solidFill>
              <a:latin typeface="Calibri"/>
            </a:endParaRPr>
          </a:p>
        </p:txBody>
      </p:sp>
      <p:sp>
        <p:nvSpPr>
          <p:cNvPr id="59" name="PlaceHolder 4"/>
          <p:cNvSpPr>
            <a:spLocks noGrp="1"/>
          </p:cNvSpPr>
          <p:nvPr>
            <p:ph type="dt" idx="28"/>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hu-HU" sz="1800" spc="-1" strike="noStrike">
              <a:solidFill>
                <a:srgbClr val="000000"/>
              </a:solidFill>
              <a:latin typeface="Times New Roman"/>
            </a:endParaRPr>
          </a:p>
        </p:txBody>
      </p:sp>
      <p:sp>
        <p:nvSpPr>
          <p:cNvPr id="60" name="PlaceHolder 5"/>
          <p:cNvSpPr>
            <a:spLocks noGrp="1"/>
          </p:cNvSpPr>
          <p:nvPr>
            <p:ph type="ftr" idx="29"/>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61" name="PlaceHolder 6"/>
          <p:cNvSpPr>
            <a:spLocks noGrp="1"/>
          </p:cNvSpPr>
          <p:nvPr>
            <p:ph type="sldNum" idx="30"/>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72CF4B77-3DD5-43E5-AECD-BB4AC36B53EE}"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839880" y="457200"/>
            <a:ext cx="3931920" cy="1599840"/>
          </a:xfrm>
          <a:prstGeom prst="rect">
            <a:avLst/>
          </a:prstGeom>
          <a:noFill/>
          <a:ln w="0">
            <a:noFill/>
          </a:ln>
        </p:spPr>
        <p:txBody>
          <a:bodyPr lIns="90000" rIns="90000" tIns="45000" bIns="45000" anchor="b">
            <a:noAutofit/>
          </a:bodyPr>
          <a:p>
            <a:pPr indent="0" defTabSz="914400">
              <a:lnSpc>
                <a:spcPct val="90000"/>
              </a:lnSpc>
              <a:buNone/>
            </a:pPr>
            <a:r>
              <a:rPr b="0" lang="en-US" sz="3200" spc="-1" strike="noStrike">
                <a:solidFill>
                  <a:schemeClr val="dk1"/>
                </a:solidFill>
                <a:latin typeface="Calibri Light"/>
              </a:rPr>
              <a:t>Click to edit Master title style</a:t>
            </a:r>
            <a:endParaRPr b="0" lang="en-US" sz="3200" spc="-1" strike="noStrike">
              <a:solidFill>
                <a:schemeClr val="dk1"/>
              </a:solidFill>
              <a:latin typeface="Calibri"/>
            </a:endParaRPr>
          </a:p>
        </p:txBody>
      </p:sp>
      <p:sp>
        <p:nvSpPr>
          <p:cNvPr id="63"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3200" spc="-1" strike="noStrike">
                <a:solidFill>
                  <a:schemeClr val="dk1"/>
                </a:solidFill>
                <a:latin typeface="Calibri"/>
              </a:rPr>
              <a:t>Second Outline Level</a:t>
            </a:r>
            <a:endParaRPr b="0" lang="en-US" sz="32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3200" spc="-1" strike="noStrike">
                <a:solidFill>
                  <a:schemeClr val="dk1"/>
                </a:solidFill>
                <a:latin typeface="Calibri"/>
              </a:rPr>
              <a:t>Third Outline Level</a:t>
            </a:r>
            <a:endParaRPr b="0" lang="en-US" sz="32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3200" spc="-1" strike="noStrike">
                <a:solidFill>
                  <a:schemeClr val="dk1"/>
                </a:solidFill>
                <a:latin typeface="Calibri"/>
              </a:rPr>
              <a:t>Fourth Outline Level</a:t>
            </a:r>
            <a:endParaRPr b="0" lang="en-US" sz="32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Fifth Outline Level</a:t>
            </a:r>
            <a:endParaRPr b="0" lang="en-US" sz="32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Sixth Outline Level</a:t>
            </a:r>
            <a:endParaRPr b="0" lang="en-US" sz="32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Seventh Outline Level</a:t>
            </a:r>
            <a:endParaRPr b="0" lang="en-US" sz="3200" spc="-1" strike="noStrike">
              <a:solidFill>
                <a:schemeClr val="dk1"/>
              </a:solidFill>
              <a:latin typeface="Calibri"/>
            </a:endParaRPr>
          </a:p>
        </p:txBody>
      </p:sp>
      <p:sp>
        <p:nvSpPr>
          <p:cNvPr id="64" name="PlaceHolder 3"/>
          <p:cNvSpPr>
            <a:spLocks noGrp="1"/>
          </p:cNvSpPr>
          <p:nvPr>
            <p:ph type="body"/>
          </p:nvPr>
        </p:nvSpPr>
        <p:spPr>
          <a:xfrm>
            <a:off x="839880" y="2057400"/>
            <a:ext cx="3931920" cy="38113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1" strike="noStrike">
                <a:solidFill>
                  <a:schemeClr val="dk1"/>
                </a:solidFill>
                <a:latin typeface="Calibri"/>
              </a:rPr>
              <a:t>Click to edit Master text styles</a:t>
            </a:r>
            <a:endParaRPr b="0" lang="en-US" sz="1600" spc="-1" strike="noStrike">
              <a:solidFill>
                <a:schemeClr val="dk1"/>
              </a:solidFill>
              <a:latin typeface="Calibri"/>
            </a:endParaRPr>
          </a:p>
        </p:txBody>
      </p:sp>
      <p:sp>
        <p:nvSpPr>
          <p:cNvPr id="65" name="PlaceHolder 4"/>
          <p:cNvSpPr>
            <a:spLocks noGrp="1"/>
          </p:cNvSpPr>
          <p:nvPr>
            <p:ph type="dt" idx="31"/>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hu-HU" sz="1800" spc="-1" strike="noStrike">
              <a:solidFill>
                <a:srgbClr val="000000"/>
              </a:solidFill>
              <a:latin typeface="Times New Roman"/>
            </a:endParaRPr>
          </a:p>
        </p:txBody>
      </p:sp>
      <p:sp>
        <p:nvSpPr>
          <p:cNvPr id="66" name="PlaceHolder 5"/>
          <p:cNvSpPr>
            <a:spLocks noGrp="1"/>
          </p:cNvSpPr>
          <p:nvPr>
            <p:ph type="ftr" idx="32"/>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67" name="PlaceHolder 6"/>
          <p:cNvSpPr>
            <a:spLocks noGrp="1"/>
          </p:cNvSpPr>
          <p:nvPr>
            <p:ph type="sldNum" idx="33"/>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7A21A021-55C8-4CB6-93AF-3A2B46CC8A22}"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4" name="PlaceHolder 2"/>
          <p:cNvSpPr>
            <a:spLocks noGrp="1"/>
          </p:cNvSpPr>
          <p:nvPr>
            <p:ph type="body"/>
          </p:nvPr>
        </p:nvSpPr>
        <p:spPr>
          <a:xfrm>
            <a:off x="838080" y="1825560"/>
            <a:ext cx="10515240" cy="435096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5" name="PlaceHolder 3"/>
          <p:cNvSpPr>
            <a:spLocks noGrp="1"/>
          </p:cNvSpPr>
          <p:nvPr>
            <p:ph type="dt" idx="2"/>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hu-HU" sz="1800" spc="-1" strike="noStrike">
              <a:solidFill>
                <a:srgbClr val="000000"/>
              </a:solidFill>
              <a:latin typeface="Times New Roman"/>
            </a:endParaRPr>
          </a:p>
        </p:txBody>
      </p:sp>
      <p:sp>
        <p:nvSpPr>
          <p:cNvPr id="6" name="PlaceHolder 4"/>
          <p:cNvSpPr>
            <a:spLocks noGrp="1"/>
          </p:cNvSpPr>
          <p:nvPr>
            <p:ph type="ftr" idx="3"/>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7" name="PlaceHolder 5"/>
          <p:cNvSpPr>
            <a:spLocks noGrp="1"/>
          </p:cNvSpPr>
          <p:nvPr>
            <p:ph type="sldNum" idx="4"/>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6C740C7A-A27A-408F-B539-07BCD612D0D8}"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8724960" y="365040"/>
            <a:ext cx="2628720" cy="5811480"/>
          </a:xfrm>
          <a:prstGeom prst="rect">
            <a:avLst/>
          </a:prstGeom>
          <a:noFill/>
          <a:ln w="0">
            <a:noFill/>
          </a:ln>
        </p:spPr>
        <p:txBody>
          <a:bodyPr lIns="45000" rIns="45000" tIns="90000" bIns="90000" anchor="t" vert="eaVe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9" name="PlaceHolder 2"/>
          <p:cNvSpPr>
            <a:spLocks noGrp="1"/>
          </p:cNvSpPr>
          <p:nvPr>
            <p:ph type="body"/>
          </p:nvPr>
        </p:nvSpPr>
        <p:spPr>
          <a:xfrm>
            <a:off x="838080" y="365040"/>
            <a:ext cx="7733880" cy="581148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0" name="PlaceHolder 3"/>
          <p:cNvSpPr>
            <a:spLocks noGrp="1"/>
          </p:cNvSpPr>
          <p:nvPr>
            <p:ph type="dt" idx="5"/>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hu-HU" sz="1800" spc="-1" strike="noStrike">
              <a:solidFill>
                <a:srgbClr val="000000"/>
              </a:solidFill>
              <a:latin typeface="Times New Roman"/>
            </a:endParaRPr>
          </a:p>
        </p:txBody>
      </p:sp>
      <p:sp>
        <p:nvSpPr>
          <p:cNvPr id="11" name="PlaceHolder 4"/>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12" name="PlaceHolder 5"/>
          <p:cNvSpPr>
            <a:spLocks noGrp="1"/>
          </p:cNvSpPr>
          <p:nvPr>
            <p:ph type="sldNum" idx="7"/>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A2F4CC3A-4C14-40B5-B746-A853F45E53E7}"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indent="0" algn="ctr" defTabSz="914400">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chemeClr val="dk1"/>
              </a:solidFill>
              <a:latin typeface="Calibri"/>
            </a:endParaRPr>
          </a:p>
        </p:txBody>
      </p:sp>
      <p:sp>
        <p:nvSpPr>
          <p:cNvPr id="14" name="PlaceHolder 2"/>
          <p:cNvSpPr>
            <a:spLocks noGrp="1"/>
          </p:cNvSpPr>
          <p:nvPr>
            <p:ph type="ftr" idx="8"/>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1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Click to edit the outline text format</a:t>
            </a:r>
            <a:endParaRPr b="0" lang="en-US"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Calibri"/>
              </a:rPr>
              <a:t>Second Outline Level</a:t>
            </a:r>
            <a:endParaRPr b="0" lang="en-US"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Calibri"/>
              </a:rPr>
              <a:t>Third Outline Level</a:t>
            </a:r>
            <a:endParaRPr b="0" lang="en-US"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Calibri"/>
              </a:rPr>
              <a:t>Fourth Outline Level</a:t>
            </a:r>
            <a:endParaRPr b="0" lang="en-US"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body"/>
          </p:nvPr>
        </p:nvSpPr>
        <p:spPr>
          <a:xfrm>
            <a:off x="838080" y="365040"/>
            <a:ext cx="7733880" cy="581148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7" name="PlaceHolder 2"/>
          <p:cNvSpPr>
            <a:spLocks noGrp="1"/>
          </p:cNvSpPr>
          <p:nvPr>
            <p:ph type="ftr" idx="9"/>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18"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20" name="PlaceHolder 2"/>
          <p:cNvSpPr>
            <a:spLocks noGrp="1"/>
          </p:cNvSpPr>
          <p:nvPr>
            <p:ph type="body"/>
          </p:nvPr>
        </p:nvSpPr>
        <p:spPr>
          <a:xfrm>
            <a:off x="838080" y="1825560"/>
            <a:ext cx="10515240" cy="43509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21" name="PlaceHolder 3"/>
          <p:cNvSpPr>
            <a:spLocks noGrp="1"/>
          </p:cNvSpPr>
          <p:nvPr>
            <p:ph type="dt" idx="10"/>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hu-HU" sz="1800" spc="-1" strike="noStrike">
              <a:solidFill>
                <a:srgbClr val="000000"/>
              </a:solidFill>
              <a:latin typeface="Times New Roman"/>
            </a:endParaRPr>
          </a:p>
        </p:txBody>
      </p:sp>
      <p:sp>
        <p:nvSpPr>
          <p:cNvPr id="22" name="PlaceHolder 4"/>
          <p:cNvSpPr>
            <a:spLocks noGrp="1"/>
          </p:cNvSpPr>
          <p:nvPr>
            <p:ph type="ftr" idx="11"/>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23" name="PlaceHolder 5"/>
          <p:cNvSpPr>
            <a:spLocks noGrp="1"/>
          </p:cNvSpPr>
          <p:nvPr>
            <p:ph type="sldNum" idx="12"/>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5FEB4C3A-31A3-4267-93F3-9F37925F052A}"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indent="0" defTabSz="914400">
              <a:lnSpc>
                <a:spcPct val="90000"/>
              </a:lnSpc>
              <a:buNone/>
            </a:pPr>
            <a:r>
              <a:rPr b="0" lang="en-US" sz="6000" spc="-1" strike="noStrike">
                <a:solidFill>
                  <a:schemeClr val="dk1"/>
                </a:solidFill>
                <a:latin typeface="Calibri Light"/>
              </a:rPr>
              <a:t>Click to edit Master title style</a:t>
            </a:r>
            <a:endParaRPr b="0" lang="en-US" sz="6000" spc="-1" strike="noStrike">
              <a:solidFill>
                <a:schemeClr val="dk1"/>
              </a:solidFill>
              <a:latin typeface="Calibri"/>
            </a:endParaRPr>
          </a:p>
        </p:txBody>
      </p:sp>
      <p:sp>
        <p:nvSpPr>
          <p:cNvPr id="27"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2400" spc="-1" strike="noStrike">
                <a:solidFill>
                  <a:schemeClr val="dk1">
                    <a:tint val="75000"/>
                  </a:schemeClr>
                </a:solidFill>
                <a:latin typeface="Calibri"/>
              </a:rPr>
              <a:t>Click to edit Master text styles</a:t>
            </a:r>
            <a:endParaRPr b="0" lang="en-US" sz="2400" spc="-1" strike="noStrike">
              <a:solidFill>
                <a:schemeClr val="dk1"/>
              </a:solidFill>
              <a:latin typeface="Calibri"/>
            </a:endParaRPr>
          </a:p>
        </p:txBody>
      </p:sp>
      <p:sp>
        <p:nvSpPr>
          <p:cNvPr id="28" name="PlaceHolder 3"/>
          <p:cNvSpPr>
            <a:spLocks noGrp="1"/>
          </p:cNvSpPr>
          <p:nvPr>
            <p:ph type="dt" idx="13"/>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hu-HU" sz="1800" spc="-1" strike="noStrike">
              <a:solidFill>
                <a:srgbClr val="000000"/>
              </a:solidFill>
              <a:latin typeface="Times New Roman"/>
            </a:endParaRPr>
          </a:p>
        </p:txBody>
      </p:sp>
      <p:sp>
        <p:nvSpPr>
          <p:cNvPr id="29" name="PlaceHolder 4"/>
          <p:cNvSpPr>
            <a:spLocks noGrp="1"/>
          </p:cNvSpPr>
          <p:nvPr>
            <p:ph type="ftr" idx="14"/>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30" name="PlaceHolder 5"/>
          <p:cNvSpPr>
            <a:spLocks noGrp="1"/>
          </p:cNvSpPr>
          <p:nvPr>
            <p:ph type="sldNum" idx="15"/>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4DC6DB7A-F2F0-429A-8B72-13353BA0EFC5}"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32" name="PlaceHolder 2"/>
          <p:cNvSpPr>
            <a:spLocks noGrp="1"/>
          </p:cNvSpPr>
          <p:nvPr>
            <p:ph type="body"/>
          </p:nvPr>
        </p:nvSpPr>
        <p:spPr>
          <a:xfrm>
            <a:off x="838080" y="1825560"/>
            <a:ext cx="5181120" cy="43509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3" name="PlaceHolder 3"/>
          <p:cNvSpPr>
            <a:spLocks noGrp="1"/>
          </p:cNvSpPr>
          <p:nvPr>
            <p:ph type="body"/>
          </p:nvPr>
        </p:nvSpPr>
        <p:spPr>
          <a:xfrm>
            <a:off x="6172200" y="1825560"/>
            <a:ext cx="5181120" cy="43509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4" name="PlaceHolder 4"/>
          <p:cNvSpPr>
            <a:spLocks noGrp="1"/>
          </p:cNvSpPr>
          <p:nvPr>
            <p:ph type="dt" idx="16"/>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hu-HU" sz="1800" spc="-1" strike="noStrike">
              <a:solidFill>
                <a:srgbClr val="000000"/>
              </a:solidFill>
              <a:latin typeface="Times New Roman"/>
            </a:endParaRPr>
          </a:p>
        </p:txBody>
      </p:sp>
      <p:sp>
        <p:nvSpPr>
          <p:cNvPr id="35" name="PlaceHolder 5"/>
          <p:cNvSpPr>
            <a:spLocks noGrp="1"/>
          </p:cNvSpPr>
          <p:nvPr>
            <p:ph type="ftr" idx="17"/>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36" name="PlaceHolder 6"/>
          <p:cNvSpPr>
            <a:spLocks noGrp="1"/>
          </p:cNvSpPr>
          <p:nvPr>
            <p:ph type="sldNum" idx="18"/>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01CBA430-2464-4A07-8F09-885E30AB5F80}"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8398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41" name="PlaceHolder 2"/>
          <p:cNvSpPr>
            <a:spLocks noGrp="1"/>
          </p:cNvSpPr>
          <p:nvPr>
            <p:ph type="body"/>
          </p:nvPr>
        </p:nvSpPr>
        <p:spPr>
          <a:xfrm>
            <a:off x="839880" y="1681200"/>
            <a:ext cx="5157360" cy="82368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2" name="PlaceHolder 3"/>
          <p:cNvSpPr>
            <a:spLocks noGrp="1"/>
          </p:cNvSpPr>
          <p:nvPr>
            <p:ph type="body"/>
          </p:nvPr>
        </p:nvSpPr>
        <p:spPr>
          <a:xfrm>
            <a:off x="839880" y="2505240"/>
            <a:ext cx="5157360" cy="368424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43" name="PlaceHolder 4"/>
          <p:cNvSpPr>
            <a:spLocks noGrp="1"/>
          </p:cNvSpPr>
          <p:nvPr>
            <p:ph type="body"/>
          </p:nvPr>
        </p:nvSpPr>
        <p:spPr>
          <a:xfrm>
            <a:off x="6172200" y="1681200"/>
            <a:ext cx="5182920" cy="82368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4"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ctr">
            <a:noAutofit/>
          </a:bodyPr>
          <a:p>
            <a:pPr marL="228600" indent="-228600" algn="r" defTabSz="914400">
              <a:lnSpc>
                <a:spcPct val="90000"/>
              </a:lnSpc>
              <a:spcBef>
                <a:spcPts val="1001"/>
              </a:spcBef>
              <a:buClr>
                <a:srgbClr val="1c7ddb"/>
              </a:buClr>
              <a:buFont typeface="Arial"/>
              <a:buChar char="•"/>
            </a:pPr>
            <a:r>
              <a:rPr b="0" lang="en-US" sz="1600" spc="-1" strike="noStrike">
                <a:solidFill>
                  <a:srgbClr val="1c7ddb"/>
                </a:solidFill>
                <a:latin typeface="Abadi"/>
              </a:rPr>
              <a:t>Click to edit Master text styles</a:t>
            </a:r>
            <a:endParaRPr b="0" lang="en-US" sz="16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45" name="PlaceHolder 6"/>
          <p:cNvSpPr>
            <a:spLocks noGrp="1"/>
          </p:cNvSpPr>
          <p:nvPr>
            <p:ph type="dt" idx="19"/>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hu-HU" sz="1800" spc="-1" strike="noStrike">
              <a:solidFill>
                <a:srgbClr val="000000"/>
              </a:solidFill>
              <a:latin typeface="Times New Roman"/>
            </a:endParaRPr>
          </a:p>
        </p:txBody>
      </p:sp>
      <p:sp>
        <p:nvSpPr>
          <p:cNvPr id="46" name="PlaceHolder 7"/>
          <p:cNvSpPr>
            <a:spLocks noGrp="1"/>
          </p:cNvSpPr>
          <p:nvPr>
            <p:ph type="ftr" idx="20"/>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hu-HU" sz="1400" spc="-1" strike="noStrike">
                <a:solidFill>
                  <a:srgbClr val="000000"/>
                </a:solidFill>
                <a:latin typeface="Times New Roman"/>
              </a:defRPr>
            </a:lvl1pPr>
          </a:lstStyle>
          <a:p>
            <a:pPr indent="0" algn="ctr">
              <a:buNone/>
            </a:pPr>
            <a:r>
              <a:rPr b="0" lang="hu-HU" sz="1400" spc="-1" strike="noStrike">
                <a:solidFill>
                  <a:srgbClr val="000000"/>
                </a:solidFill>
                <a:latin typeface="Times New Roman"/>
              </a:rPr>
              <a:t>&lt;footer&gt;</a:t>
            </a:r>
            <a:endParaRPr b="0" lang="hu-HU" sz="1400" spc="-1" strike="noStrike">
              <a:solidFill>
                <a:srgbClr val="000000"/>
              </a:solidFill>
              <a:latin typeface="Times New Roman"/>
            </a:endParaRPr>
          </a:p>
        </p:txBody>
      </p:sp>
      <p:sp>
        <p:nvSpPr>
          <p:cNvPr id="47" name="PlaceHolder 8"/>
          <p:cNvSpPr>
            <a:spLocks noGrp="1"/>
          </p:cNvSpPr>
          <p:nvPr>
            <p:ph type="sldNum" idx="21"/>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F2BD3643-B9E2-4961-A9D9-51D0B697E71C}" type="slidenum">
              <a:rPr b="0" lang="en-US" sz="1600" spc="-1" strike="noStrike">
                <a:solidFill>
                  <a:srgbClr val="1c7ddb"/>
                </a:solidFill>
                <a:latin typeface="Abadi"/>
              </a:rPr>
              <a:t>&lt;number&gt;</a:t>
            </a:fld>
            <a:endParaRPr b="0" lang="hu-HU"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hyperlink" Target="https://github.com/adam-hrvth/IBM-Data-Science/blob/e5a2d60c88baf5fd611bdf6b7a2e1dc486b4c09a/03_SpaceX_Data_wrangling.ipynb" TargetMode="External"/><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d80c101e0a8638e5c199af916a33431e5db9662e/04_SpaceX_EDA_Dataviz.ipynb" TargetMode="External"/><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d80c101e0a8638e5c199af916a33431e5db9662e/05-SpaceX_EDA_SQL.ipynb" TargetMode="External"/><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4dba7f9e2107b76259bf5cf8b500a82423490122/06-SpaceX_Folium_Launch_Site_Visualization.ipynb" TargetMode="External"/><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4dba7f9e2107b76259bf5cf8b500a82423490122/07-SpaceX_Plotly_Dash_App.py" TargetMode="External"/><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4dba7f9e2107b76259bf5cf8b500a82423490122/08-SpaceX_Machine_Learning_Prediction.ipynb" TargetMode="External"/><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4.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7.png"/><Relationship Id="rId3"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en.wikipedia.org/w/index.php?title=List_of_Falcon_9_and_Falcon_Heavy_launches&amp;oldid=1027686922" TargetMode="External"/><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e5a2d60c88baf5fd611bdf6b7a2e1dc486b4c09a/01_SpaceX_Data_Collection_API.ipynb" TargetMode="External"/><Relationship Id="rId3" Type="http://schemas.openxmlformats.org/officeDocument/2006/relationships/image" Target="../media/image5.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dam-hrvth/IBM-Data-Science/blob/e5a2d60c88baf5fd611bdf6b7a2e1dc486b4c09a/02_SpaceX_Webscraping.ipynb" TargetMode="External"/><Relationship Id="rId3" Type="http://schemas.openxmlformats.org/officeDocument/2006/relationships/image" Target="../media/image6.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4" name="TextBox 5"/>
          <p:cNvSpPr/>
          <p:nvPr/>
        </p:nvSpPr>
        <p:spPr>
          <a:xfrm>
            <a:off x="888480" y="4568760"/>
            <a:ext cx="2514240" cy="639720"/>
          </a:xfrm>
          <a:prstGeom prst="rect">
            <a:avLst/>
          </a:prstGeom>
          <a:noFill/>
          <a:ln w="0">
            <a:noFill/>
          </a:ln>
        </p:spPr>
        <p:style>
          <a:lnRef idx="0"/>
          <a:fillRef idx="0"/>
          <a:effectRef idx="0"/>
          <a:fontRef idx="minor"/>
        </p:style>
        <p:txBody>
          <a:bodyPr anchor="t">
            <a:spAutoFit/>
          </a:bodyPr>
          <a:p>
            <a:pPr defTabSz="914400">
              <a:lnSpc>
                <a:spcPct val="100000"/>
              </a:lnSpc>
            </a:pPr>
            <a:r>
              <a:rPr b="0" lang="en-US" sz="1800" spc="-1" strike="noStrike">
                <a:solidFill>
                  <a:schemeClr val="lt2"/>
                </a:solidFill>
                <a:latin typeface="Abadi"/>
                <a:ea typeface="SF Pro"/>
              </a:rPr>
              <a:t>Adam Horvath</a:t>
            </a:r>
            <a:endParaRPr b="0" lang="hu-HU" sz="1800" spc="-1" strike="noStrike">
              <a:solidFill>
                <a:srgbClr val="ffffff"/>
              </a:solidFill>
              <a:latin typeface="Arial"/>
            </a:endParaRPr>
          </a:p>
          <a:p>
            <a:pPr defTabSz="914400">
              <a:lnSpc>
                <a:spcPct val="100000"/>
              </a:lnSpc>
            </a:pPr>
            <a:r>
              <a:rPr b="0" lang="en-US" sz="1800" spc="-1" strike="noStrike">
                <a:solidFill>
                  <a:schemeClr val="lt2"/>
                </a:solidFill>
                <a:latin typeface="Abadi"/>
                <a:ea typeface="SF Pro"/>
              </a:rPr>
              <a:t>24/10/2025</a:t>
            </a:r>
            <a:endParaRPr b="0" lang="hu-HU" sz="1800" spc="-1" strike="noStrike">
              <a:solidFill>
                <a:srgbClr val="ffffff"/>
              </a:solidFill>
              <a:latin typeface="Arial"/>
            </a:endParaRPr>
          </a:p>
        </p:txBody>
      </p:sp>
      <p:pic>
        <p:nvPicPr>
          <p:cNvPr id="7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8" name="PlaceHolder 1"/>
          <p:cNvSpPr>
            <a:spLocks noGrp="1"/>
          </p:cNvSpPr>
          <p:nvPr>
            <p:ph/>
          </p:nvPr>
        </p:nvSpPr>
        <p:spPr>
          <a:xfrm>
            <a:off x="770040" y="1440000"/>
            <a:ext cx="5709960" cy="1980000"/>
          </a:xfrm>
          <a:prstGeom prst="rect">
            <a:avLst/>
          </a:prstGeom>
          <a:noFill/>
          <a:ln w="0">
            <a:noFill/>
          </a:ln>
        </p:spPr>
        <p:txBody>
          <a:bodyPr lIns="90000" rIns="90000" tIns="45000" bIns="45000" anchor="t">
            <a:noAutofit/>
          </a:bodyPr>
          <a:p>
            <a:pPr indent="0" defTabSz="914400">
              <a:lnSpc>
                <a:spcPct val="100000"/>
              </a:lnSpc>
              <a:buNone/>
            </a:pPr>
            <a:r>
              <a:rPr b="1" lang="en-US" sz="1600" spc="-1" strike="noStrike">
                <a:solidFill>
                  <a:schemeClr val="accent3">
                    <a:lumMod val="25000"/>
                  </a:schemeClr>
                </a:solidFill>
                <a:latin typeface="Abadi"/>
              </a:rPr>
              <a:t>Introduction</a:t>
            </a:r>
            <a:endParaRPr b="0" lang="en-US" sz="1600" spc="-1" strike="noStrike">
              <a:solidFill>
                <a:schemeClr val="dk1"/>
              </a:solidFill>
              <a:latin typeface="Calibri"/>
            </a:endParaRPr>
          </a:p>
          <a:p>
            <a:pPr indent="0" defTabSz="914400">
              <a:lnSpc>
                <a:spcPct val="100000"/>
              </a:lnSpc>
              <a:spcBef>
                <a:spcPts val="1191"/>
              </a:spcBef>
              <a:spcAft>
                <a:spcPts val="992"/>
              </a:spcAft>
              <a:buNone/>
            </a:pPr>
            <a:r>
              <a:rPr b="0" lang="en-US" sz="1600" spc="-1" strike="noStrike">
                <a:solidFill>
                  <a:schemeClr val="accent3">
                    <a:lumMod val="25000"/>
                  </a:schemeClr>
                </a:solidFill>
                <a:latin typeface="Abadi"/>
              </a:rPr>
              <a:t>We combined and cleaned the two datasets—one from the SpaceX REST API (90 Falcon 9 launches) and one scraped from Wikipedia (121 launches)—to create a unified, analysis-ready dataset. The goal was to standardize features, resolve inconsistencies, and generate a binary landing outcome label as the target variable for downstream modeling.</a:t>
            </a:r>
            <a:endParaRPr b="0" lang="en-US" sz="1600" spc="-1" strike="noStrike">
              <a:solidFill>
                <a:schemeClr val="dk1"/>
              </a:solidFill>
              <a:latin typeface="Calibri"/>
            </a:endParaRPr>
          </a:p>
          <a:p>
            <a:pPr indent="0" defTabSz="914400">
              <a:lnSpc>
                <a:spcPct val="100000"/>
              </a:lnSpc>
              <a:spcBef>
                <a:spcPts val="1191"/>
              </a:spcBef>
              <a:spcAft>
                <a:spcPts val="992"/>
              </a:spcAft>
              <a:buNone/>
            </a:pPr>
            <a:endParaRPr b="0" lang="en-US" sz="1600" spc="-1" strike="noStrike">
              <a:solidFill>
                <a:schemeClr val="dk1"/>
              </a:solidFill>
              <a:latin typeface="Calibri"/>
            </a:endParaRPr>
          </a:p>
          <a:p>
            <a:pPr indent="0" defTabSz="914400">
              <a:lnSpc>
                <a:spcPct val="100000"/>
              </a:lnSpc>
              <a:buNone/>
            </a:pPr>
            <a:endParaRPr b="0" lang="en-US" sz="2200" spc="-1" strike="noStrike">
              <a:solidFill>
                <a:schemeClr val="dk1"/>
              </a:solidFill>
              <a:latin typeface="Calibri"/>
            </a:endParaRPr>
          </a:p>
          <a:p>
            <a:pPr indent="0" defTabSz="914400">
              <a:lnSpc>
                <a:spcPct val="100000"/>
              </a:lnSpc>
              <a:buNone/>
            </a:pPr>
            <a:endParaRPr b="0" lang="en-US" sz="2200" spc="-1" strike="noStrike">
              <a:solidFill>
                <a:schemeClr val="dk1"/>
              </a:solidFill>
              <a:latin typeface="Calibri"/>
            </a:endParaRPr>
          </a:p>
        </p:txBody>
      </p:sp>
      <p:sp>
        <p:nvSpPr>
          <p:cNvPr id="9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Wrangling</a:t>
            </a:r>
            <a:endParaRPr b="0" lang="hu-HU" sz="4000" spc="-1" strike="noStrike">
              <a:solidFill>
                <a:srgbClr val="000000"/>
              </a:solidFill>
              <a:latin typeface="Arial"/>
            </a:endParaRPr>
          </a:p>
        </p:txBody>
      </p:sp>
      <p:pic>
        <p:nvPicPr>
          <p:cNvPr id="100" name="" descr=""/>
          <p:cNvPicPr/>
          <p:nvPr/>
        </p:nvPicPr>
        <p:blipFill>
          <a:blip r:embed="rId2"/>
          <a:stretch/>
        </p:blipFill>
        <p:spPr>
          <a:xfrm>
            <a:off x="6620400" y="2160000"/>
            <a:ext cx="4899600" cy="3240000"/>
          </a:xfrm>
          <a:prstGeom prst="rect">
            <a:avLst/>
          </a:prstGeom>
          <a:ln w="0">
            <a:noFill/>
          </a:ln>
        </p:spPr>
      </p:pic>
      <p:sp>
        <p:nvSpPr>
          <p:cNvPr id="101" name="Content Placeholder 1"/>
          <p:cNvSpPr txBox="1"/>
          <p:nvPr/>
        </p:nvSpPr>
        <p:spPr>
          <a:xfrm>
            <a:off x="7200000" y="5580000"/>
            <a:ext cx="3842640" cy="524880"/>
          </a:xfrm>
          <a:prstGeom prst="rect">
            <a:avLst/>
          </a:prstGeom>
          <a:noFill/>
          <a:ln w="0">
            <a:noFill/>
          </a:ln>
        </p:spPr>
        <p:txBody>
          <a:bodyPr lIns="90000" rIns="90000" tIns="45000" bIns="45000" anchor="t">
            <a:noAutofit/>
          </a:bodyPr>
          <a:p>
            <a:pPr defTabSz="914400">
              <a:lnSpc>
                <a:spcPct val="100000"/>
              </a:lnSpc>
            </a:pPr>
            <a:r>
              <a:rPr b="0" lang="en-US" sz="1600" spc="-1" strike="noStrike">
                <a:solidFill>
                  <a:schemeClr val="accent3">
                    <a:lumMod val="25000"/>
                  </a:schemeClr>
                </a:solidFill>
                <a:latin typeface="Abadi"/>
              </a:rPr>
              <a:t>Link to the notebook: </a:t>
            </a:r>
            <a:r>
              <a:rPr b="0" lang="en-US" sz="1600" spc="-1" strike="noStrike">
                <a:solidFill>
                  <a:srgbClr val="2a6099"/>
                </a:solidFill>
                <a:latin typeface="Abadi"/>
                <a:hlinkClick r:id="rId3"/>
              </a:rPr>
              <a:t>Data Wrangling</a:t>
            </a:r>
            <a:endParaRPr b="0" lang="en-US" sz="1600" spc="-1" strike="noStrike">
              <a:solidFill>
                <a:schemeClr val="dk1"/>
              </a:solidFill>
              <a:latin typeface="Calibri"/>
            </a:endParaRPr>
          </a:p>
        </p:txBody>
      </p:sp>
      <p:sp>
        <p:nvSpPr>
          <p:cNvPr id="102" name="Content Placeholder 5"/>
          <p:cNvSpPr txBox="1"/>
          <p:nvPr/>
        </p:nvSpPr>
        <p:spPr>
          <a:xfrm>
            <a:off x="720000" y="3600000"/>
            <a:ext cx="5709960" cy="1980000"/>
          </a:xfrm>
          <a:prstGeom prst="rect">
            <a:avLst/>
          </a:prstGeom>
          <a:noFill/>
          <a:ln w="0">
            <a:noFill/>
          </a:ln>
        </p:spPr>
        <p:txBody>
          <a:bodyPr lIns="90000" rIns="90000" tIns="45000" bIns="45000" anchor="t">
            <a:noAutofit/>
          </a:bodyPr>
          <a:p>
            <a:pPr defTabSz="914400">
              <a:lnSpc>
                <a:spcPct val="100000"/>
              </a:lnSpc>
            </a:pPr>
            <a:r>
              <a:rPr b="1" lang="en-US" sz="1600" spc="-1" strike="noStrike">
                <a:solidFill>
                  <a:schemeClr val="accent3">
                    <a:lumMod val="25000"/>
                  </a:schemeClr>
                </a:solidFill>
                <a:latin typeface="Abadi"/>
              </a:rPr>
              <a:t>Process</a:t>
            </a:r>
            <a:endParaRPr b="0" lang="en-US" sz="1600" spc="-1" strike="noStrike">
              <a:solidFill>
                <a:schemeClr val="dk1"/>
              </a:solidFill>
              <a:latin typeface="Abadi"/>
              <a:ea typeface="Microsoft YaHei"/>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Merged the API and web-scraped datasets</a:t>
            </a:r>
            <a:endParaRPr b="0" lang="en-US" sz="1600" spc="-1" strike="noStrike">
              <a:solidFill>
                <a:schemeClr val="dk1"/>
              </a:solidFill>
              <a:latin typeface="Abadi"/>
              <a:ea typeface="Microsoft YaHei"/>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Standardized column names and data types across both sources</a:t>
            </a:r>
            <a:endParaRPr b="0" lang="en-US" sz="1600" spc="-1" strike="noStrike">
              <a:solidFill>
                <a:schemeClr val="dk1"/>
              </a:solidFill>
              <a:latin typeface="Abadi"/>
              <a:ea typeface="Microsoft YaHei"/>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Filled missing PayloadMass values using the column mean</a:t>
            </a:r>
            <a:endParaRPr b="0" lang="en-US" sz="1600" spc="-1" strike="noStrike">
              <a:solidFill>
                <a:schemeClr val="dk1"/>
              </a:solidFill>
              <a:latin typeface="Abadi"/>
              <a:ea typeface="Microsoft YaHei"/>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Parsed and converted landing outcomes into a single binary column</a:t>
            </a:r>
            <a:endParaRPr b="0" lang="en-US" sz="1600" spc="-1" strike="noStrike">
              <a:solidFill>
                <a:schemeClr val="dk1"/>
              </a:solidFill>
              <a:latin typeface="Abadi"/>
              <a:ea typeface="Microsoft YaHei"/>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Decoded landing outcome categories</a:t>
            </a:r>
            <a:endParaRPr b="0" lang="en-US" sz="1600" spc="-1" strike="noStrike">
              <a:solidFill>
                <a:schemeClr val="dk1"/>
              </a:solidFill>
              <a:latin typeface="Abadi"/>
              <a:ea typeface="Microsoft YaHei"/>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Calculated exploratory metrics</a:t>
            </a:r>
            <a:endParaRPr b="0" lang="en-US" sz="1600" spc="-1" strike="noStrike">
              <a:solidFill>
                <a:schemeClr val="dk1"/>
              </a:solidFill>
              <a:latin typeface="Abadi"/>
              <a:ea typeface="Microsoft YaHei"/>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Created the final target variable</a:t>
            </a:r>
            <a:endParaRPr b="0" lang="en-US" sz="1600" spc="-1" strike="noStrike">
              <a:solidFill>
                <a:schemeClr val="dk1"/>
              </a:solidFill>
              <a:latin typeface="Abadi"/>
              <a:ea typeface="Microsoft YaHei"/>
            </a:endParaRPr>
          </a:p>
          <a:p>
            <a:pPr marL="432000" indent="-324000" defTabSz="914400">
              <a:lnSpc>
                <a:spcPct val="100000"/>
              </a:lnSpc>
              <a:buClr>
                <a:srgbClr val="292929"/>
              </a:buClr>
              <a:buFont typeface="Symbol" charset="2"/>
              <a:buChar char=""/>
            </a:pPr>
            <a:r>
              <a:rPr b="0" lang="en-US" sz="1600" spc="-1" strike="noStrike">
                <a:solidFill>
                  <a:schemeClr val="dk1"/>
                </a:solidFill>
                <a:latin typeface="Abadi"/>
                <a:ea typeface="Microsoft YaHei"/>
              </a:rPr>
              <a:t>Exported the cleaned, merged dataset</a:t>
            </a:r>
            <a:endParaRPr b="0" lang="en-US" sz="1600" spc="-1" strike="noStrike">
              <a:solidFill>
                <a:schemeClr val="dk1"/>
              </a:solidFill>
              <a:latin typeface="Abadi"/>
              <a:ea typeface="Microsoft YaHei"/>
            </a:endParaRPr>
          </a:p>
        </p:txBody>
      </p:sp>
      <p:sp>
        <p:nvSpPr>
          <p:cNvPr id="103" name="Content Placeholder 6"/>
          <p:cNvSpPr txBox="1"/>
          <p:nvPr/>
        </p:nvSpPr>
        <p:spPr>
          <a:xfrm>
            <a:off x="7020000" y="1455120"/>
            <a:ext cx="4320000" cy="524880"/>
          </a:xfrm>
          <a:prstGeom prst="rect">
            <a:avLst/>
          </a:prstGeom>
          <a:noFill/>
          <a:ln w="0">
            <a:noFill/>
          </a:ln>
        </p:spPr>
        <p:txBody>
          <a:bodyPr lIns="90000" rIns="90000" tIns="45000" bIns="45000" anchor="t">
            <a:noAutofit/>
          </a:bodyPr>
          <a:p>
            <a:pPr defTabSz="914400">
              <a:lnSpc>
                <a:spcPct val="100000"/>
              </a:lnSpc>
            </a:pPr>
            <a:r>
              <a:rPr b="0" lang="en-US" sz="1600" spc="-1" strike="noStrike">
                <a:solidFill>
                  <a:schemeClr val="dk1"/>
                </a:solidFill>
                <a:latin typeface="Abadi"/>
              </a:rPr>
              <a:t>Common orbit types, retrieved from the data</a:t>
            </a:r>
            <a:endParaRPr b="0" lang="en-US" sz="1600" spc="-1" strike="noStrike">
              <a:solidFill>
                <a:schemeClr val="dk1"/>
              </a:solidFill>
              <a:latin typeface="Calibri"/>
            </a:endParaRPr>
          </a:p>
        </p:txBody>
      </p:sp>
      <p:sp>
        <p:nvSpPr>
          <p:cNvPr id="3" name="PlaceHolder 2"/>
          <p:cNvSpPr>
            <a:spLocks noGrp="1"/>
          </p:cNvSpPr>
          <p:nvPr>
            <p:ph type="sldNum" idx="1"/>
          </p:nvPr>
        </p:nvSpPr>
        <p:spPr/>
        <p:txBody>
          <a:bodyPr/>
          <a:p>
            <a:fld id="{620A7260-8ADF-4489-AC90-D9AD8B298307}"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4" name="PlaceHolder 1"/>
          <p:cNvSpPr>
            <a:spLocks noGrp="1"/>
          </p:cNvSpPr>
          <p:nvPr>
            <p:ph/>
          </p:nvPr>
        </p:nvSpPr>
        <p:spPr>
          <a:xfrm>
            <a:off x="770040" y="1825560"/>
            <a:ext cx="4449960" cy="3574440"/>
          </a:xfrm>
          <a:prstGeom prst="rect">
            <a:avLst/>
          </a:prstGeom>
          <a:noFill/>
          <a:ln w="0">
            <a:noFill/>
          </a:ln>
        </p:spPr>
        <p:txBody>
          <a:bodyPr lIns="91440" rIns="91440" tIns="45720" bIns="45720" anchor="t">
            <a:noAutofit/>
          </a:bodyPr>
          <a:p>
            <a:pPr indent="0" defTabSz="914400">
              <a:lnSpc>
                <a:spcPct val="100000"/>
              </a:lnSpc>
              <a:spcBef>
                <a:spcPts val="624"/>
              </a:spcBef>
              <a:spcAft>
                <a:spcPts val="425"/>
              </a:spcAft>
              <a:buNone/>
            </a:pPr>
            <a:r>
              <a:rPr b="1" lang="en-US" sz="1600" spc="-1" strike="noStrike">
                <a:solidFill>
                  <a:schemeClr val="accent3">
                    <a:lumMod val="25000"/>
                  </a:schemeClr>
                </a:solidFill>
                <a:latin typeface="Abadi"/>
              </a:rPr>
              <a:t>Charts</a:t>
            </a:r>
            <a:endParaRPr b="0" lang="en-US" sz="1600" spc="-1" strike="noStrike">
              <a:solidFill>
                <a:schemeClr val="dk1"/>
              </a:solidFill>
              <a:latin typeface="Calibri"/>
              <a:ea typeface="Microsoft YaHei"/>
            </a:endParaRPr>
          </a:p>
          <a:p>
            <a:pPr indent="0" defTabSz="914400">
              <a:lnSpc>
                <a:spcPct val="100000"/>
              </a:lnSpc>
              <a:spcBef>
                <a:spcPts val="624"/>
              </a:spcBef>
              <a:spcAft>
                <a:spcPts val="425"/>
              </a:spcAft>
              <a:buNone/>
            </a:pPr>
            <a:r>
              <a:rPr b="0" lang="en-US" sz="1600" spc="-1" strike="noStrike">
                <a:solidFill>
                  <a:schemeClr val="accent3">
                    <a:lumMod val="25000"/>
                  </a:schemeClr>
                </a:solidFill>
                <a:latin typeface="Abadi"/>
              </a:rPr>
              <a:t>Scatter plots: </a:t>
            </a:r>
            <a:endParaRPr b="0" lang="en-US" sz="1600" spc="-1" strike="noStrike">
              <a:solidFill>
                <a:schemeClr val="dk1"/>
              </a:solidFill>
              <a:latin typeface="Calibri"/>
              <a:ea typeface="Microsoft YaHei"/>
            </a:endParaRPr>
          </a:p>
          <a:p>
            <a:pPr marL="432000" indent="-324000" defTabSz="914400">
              <a:lnSpc>
                <a:spcPct val="100000"/>
              </a:lnSpc>
              <a:spcBef>
                <a:spcPts val="624"/>
              </a:spcBef>
              <a:spcAft>
                <a:spcPts val="425"/>
              </a:spcAft>
              <a:buClr>
                <a:srgbClr val="292929"/>
              </a:buClr>
              <a:buFont typeface="Symbol" charset="2"/>
              <a:buChar char=""/>
            </a:pPr>
            <a:r>
              <a:rPr b="0" lang="en-US" sz="1600" spc="-1" strike="noStrike">
                <a:solidFill>
                  <a:schemeClr val="accent3">
                    <a:lumMod val="25000"/>
                  </a:schemeClr>
                </a:solidFill>
                <a:latin typeface="Abadi"/>
              </a:rPr>
              <a:t>Flight Number vs. Launch Site, </a:t>
            </a:r>
            <a:endParaRPr b="0" lang="en-US" sz="1600" spc="-1" strike="noStrike">
              <a:solidFill>
                <a:schemeClr val="dk1"/>
              </a:solidFill>
              <a:latin typeface="Calibri"/>
              <a:ea typeface="Microsoft YaHei"/>
            </a:endParaRPr>
          </a:p>
          <a:p>
            <a:pPr marL="432000" indent="-324000" defTabSz="914400">
              <a:lnSpc>
                <a:spcPct val="100000"/>
              </a:lnSpc>
              <a:spcBef>
                <a:spcPts val="624"/>
              </a:spcBef>
              <a:spcAft>
                <a:spcPts val="425"/>
              </a:spcAft>
              <a:buClr>
                <a:srgbClr val="292929"/>
              </a:buClr>
              <a:buFont typeface="Symbol" charset="2"/>
              <a:buChar char=""/>
            </a:pPr>
            <a:r>
              <a:rPr b="0" lang="en-US" sz="1600" spc="-1" strike="noStrike">
                <a:solidFill>
                  <a:schemeClr val="accent3">
                    <a:lumMod val="25000"/>
                  </a:schemeClr>
                </a:solidFill>
                <a:latin typeface="Abadi"/>
              </a:rPr>
              <a:t>Payload vs. Launch Site, </a:t>
            </a:r>
            <a:endParaRPr b="0" lang="en-US" sz="1600" spc="-1" strike="noStrike">
              <a:solidFill>
                <a:schemeClr val="dk1"/>
              </a:solidFill>
              <a:latin typeface="Calibri"/>
              <a:ea typeface="Microsoft YaHei"/>
            </a:endParaRPr>
          </a:p>
          <a:p>
            <a:pPr marL="432000" indent="-324000" defTabSz="914400">
              <a:lnSpc>
                <a:spcPct val="100000"/>
              </a:lnSpc>
              <a:spcBef>
                <a:spcPts val="624"/>
              </a:spcBef>
              <a:spcAft>
                <a:spcPts val="425"/>
              </a:spcAft>
              <a:buClr>
                <a:srgbClr val="292929"/>
              </a:buClr>
              <a:buFont typeface="Symbol" charset="2"/>
              <a:buChar char=""/>
            </a:pPr>
            <a:r>
              <a:rPr b="0" lang="en-US" sz="1600" spc="-1" strike="noStrike">
                <a:solidFill>
                  <a:schemeClr val="accent3">
                    <a:lumMod val="25000"/>
                  </a:schemeClr>
                </a:solidFill>
                <a:latin typeface="Abadi"/>
              </a:rPr>
              <a:t>Payload vs. Orbit, </a:t>
            </a:r>
            <a:endParaRPr b="0" lang="en-US" sz="1600" spc="-1" strike="noStrike">
              <a:solidFill>
                <a:schemeClr val="dk1"/>
              </a:solidFill>
              <a:latin typeface="Calibri"/>
              <a:ea typeface="Microsoft YaHei"/>
            </a:endParaRPr>
          </a:p>
          <a:p>
            <a:pPr marL="432000" indent="-324000" defTabSz="914400">
              <a:lnSpc>
                <a:spcPct val="100000"/>
              </a:lnSpc>
              <a:spcBef>
                <a:spcPts val="624"/>
              </a:spcBef>
              <a:spcAft>
                <a:spcPts val="425"/>
              </a:spcAft>
              <a:buClr>
                <a:srgbClr val="292929"/>
              </a:buClr>
              <a:buFont typeface="Symbol" charset="2"/>
              <a:buChar char=""/>
            </a:pPr>
            <a:r>
              <a:rPr b="0" lang="en-US" sz="1600" spc="-1" strike="noStrike">
                <a:solidFill>
                  <a:schemeClr val="accent3">
                    <a:lumMod val="25000"/>
                  </a:schemeClr>
                </a:solidFill>
                <a:latin typeface="Abadi"/>
              </a:rPr>
              <a:t>Flight Number vs. Orbit, </a:t>
            </a:r>
            <a:endParaRPr b="0" lang="en-US" sz="1600" spc="-1" strike="noStrike">
              <a:solidFill>
                <a:schemeClr val="dk1"/>
              </a:solidFill>
              <a:latin typeface="Calibri"/>
              <a:ea typeface="Microsoft YaHei"/>
            </a:endParaRPr>
          </a:p>
          <a:p>
            <a:pPr marL="432000" indent="-324000" defTabSz="914400">
              <a:lnSpc>
                <a:spcPct val="100000"/>
              </a:lnSpc>
              <a:spcBef>
                <a:spcPts val="624"/>
              </a:spcBef>
              <a:spcAft>
                <a:spcPts val="425"/>
              </a:spcAft>
              <a:buClr>
                <a:srgbClr val="292929"/>
              </a:buClr>
              <a:buFont typeface="Symbol" charset="2"/>
              <a:buChar char=""/>
            </a:pPr>
            <a:r>
              <a:rPr b="0" lang="en-US" sz="1600" spc="-1" strike="noStrike">
                <a:solidFill>
                  <a:schemeClr val="accent3">
                    <a:lumMod val="25000"/>
                  </a:schemeClr>
                </a:solidFill>
                <a:latin typeface="Abadi"/>
              </a:rPr>
              <a:t>Orbit vs. Payload</a:t>
            </a:r>
            <a:endParaRPr b="0" lang="en-US" sz="1600" spc="-1" strike="noStrike">
              <a:solidFill>
                <a:schemeClr val="dk1"/>
              </a:solidFill>
              <a:latin typeface="Calibri"/>
              <a:ea typeface="Microsoft YaHei"/>
            </a:endParaRPr>
          </a:p>
          <a:p>
            <a:pPr indent="0" defTabSz="914400">
              <a:lnSpc>
                <a:spcPct val="100000"/>
              </a:lnSpc>
              <a:spcBef>
                <a:spcPts val="624"/>
              </a:spcBef>
              <a:spcAft>
                <a:spcPts val="425"/>
              </a:spcAft>
              <a:buNone/>
            </a:pPr>
            <a:r>
              <a:rPr b="0" lang="en-US" sz="1600" spc="-1" strike="noStrike">
                <a:solidFill>
                  <a:schemeClr val="accent3">
                    <a:lumMod val="25000"/>
                  </a:schemeClr>
                </a:solidFill>
                <a:latin typeface="Abadi"/>
              </a:rPr>
              <a:t>Bar chart: </a:t>
            </a:r>
            <a:endParaRPr b="0" lang="en-US" sz="1600" spc="-1" strike="noStrike">
              <a:solidFill>
                <a:schemeClr val="dk1"/>
              </a:solidFill>
              <a:latin typeface="Calibri"/>
              <a:ea typeface="Microsoft YaHei"/>
            </a:endParaRPr>
          </a:p>
          <a:p>
            <a:pPr marL="432000" indent="-324000" defTabSz="914400">
              <a:lnSpc>
                <a:spcPct val="100000"/>
              </a:lnSpc>
              <a:spcBef>
                <a:spcPts val="624"/>
              </a:spcBef>
              <a:spcAft>
                <a:spcPts val="425"/>
              </a:spcAft>
              <a:buClr>
                <a:srgbClr val="292929"/>
              </a:buClr>
              <a:buFont typeface="Symbol" charset="2"/>
              <a:buChar char=""/>
            </a:pPr>
            <a:r>
              <a:rPr b="0" lang="en-US" sz="1600" spc="-1" strike="noStrike">
                <a:solidFill>
                  <a:schemeClr val="accent3">
                    <a:lumMod val="25000"/>
                  </a:schemeClr>
                </a:solidFill>
                <a:latin typeface="Abadi"/>
              </a:rPr>
              <a:t>Success Rate by Orbit Type</a:t>
            </a:r>
            <a:endParaRPr b="0" lang="en-US" sz="1600" spc="-1" strike="noStrike">
              <a:solidFill>
                <a:schemeClr val="dk1"/>
              </a:solidFill>
              <a:latin typeface="Calibri"/>
              <a:ea typeface="Microsoft YaHei"/>
            </a:endParaRPr>
          </a:p>
          <a:p>
            <a:pPr indent="0" defTabSz="914400">
              <a:lnSpc>
                <a:spcPct val="100000"/>
              </a:lnSpc>
              <a:spcBef>
                <a:spcPts val="624"/>
              </a:spcBef>
              <a:spcAft>
                <a:spcPts val="425"/>
              </a:spcAft>
              <a:buNone/>
            </a:pPr>
            <a:r>
              <a:rPr b="0" lang="en-US" sz="1600" spc="-1" strike="noStrike">
                <a:solidFill>
                  <a:schemeClr val="accent3">
                    <a:lumMod val="25000"/>
                  </a:schemeClr>
                </a:solidFill>
                <a:latin typeface="Abadi"/>
              </a:rPr>
              <a:t>Line chart: </a:t>
            </a:r>
            <a:endParaRPr b="0" lang="en-US" sz="1600" spc="-1" strike="noStrike">
              <a:solidFill>
                <a:schemeClr val="dk1"/>
              </a:solidFill>
              <a:latin typeface="Calibri"/>
              <a:ea typeface="Microsoft YaHei"/>
            </a:endParaRPr>
          </a:p>
          <a:p>
            <a:pPr marL="432000" indent="-324000" defTabSz="914400">
              <a:lnSpc>
                <a:spcPct val="100000"/>
              </a:lnSpc>
              <a:spcBef>
                <a:spcPts val="624"/>
              </a:spcBef>
              <a:spcAft>
                <a:spcPts val="425"/>
              </a:spcAft>
              <a:buClr>
                <a:srgbClr val="292929"/>
              </a:buClr>
              <a:buFont typeface="Symbol" charset="2"/>
              <a:buChar char=""/>
            </a:pPr>
            <a:r>
              <a:rPr b="0" lang="en-US" sz="1600" spc="-1" strike="noStrike">
                <a:solidFill>
                  <a:schemeClr val="accent3">
                    <a:lumMod val="25000"/>
                  </a:schemeClr>
                </a:solidFill>
                <a:latin typeface="Abadi"/>
              </a:rPr>
              <a:t>Success Rate vs. Year</a:t>
            </a:r>
            <a:endParaRPr b="0" lang="en-US" sz="1600" spc="-1" strike="noStrike">
              <a:solidFill>
                <a:schemeClr val="dk1"/>
              </a:solidFill>
              <a:latin typeface="Calibri"/>
              <a:ea typeface="Microsoft YaHei"/>
            </a:endParaRPr>
          </a:p>
          <a:p>
            <a:pPr indent="0" defTabSz="914400">
              <a:lnSpc>
                <a:spcPct val="100000"/>
              </a:lnSpc>
              <a:spcBef>
                <a:spcPts val="624"/>
              </a:spcBef>
              <a:spcAft>
                <a:spcPts val="425"/>
              </a:spcAft>
              <a:buNone/>
            </a:pPr>
            <a:endParaRPr b="0" lang="en-US" sz="1600" spc="-1" strike="noStrike">
              <a:solidFill>
                <a:schemeClr val="dk1"/>
              </a:solidFill>
              <a:latin typeface="Calibri"/>
              <a:ea typeface="Microsoft YaHei"/>
            </a:endParaRPr>
          </a:p>
          <a:p>
            <a:pPr indent="0" defTabSz="914400">
              <a:lnSpc>
                <a:spcPct val="100000"/>
              </a:lnSpc>
              <a:spcBef>
                <a:spcPts val="624"/>
              </a:spcBef>
              <a:spcAft>
                <a:spcPts val="425"/>
              </a:spcAft>
              <a:buNone/>
            </a:pPr>
            <a:endParaRPr b="0" lang="en-US" sz="1600" spc="-1" strike="noStrike">
              <a:solidFill>
                <a:schemeClr val="dk1"/>
              </a:solidFill>
              <a:latin typeface="Calibri"/>
              <a:ea typeface="Microsoft YaHei"/>
            </a:endParaRPr>
          </a:p>
        </p:txBody>
      </p:sp>
      <p:sp>
        <p:nvSpPr>
          <p:cNvPr id="1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EDA with Data Visualization</a:t>
            </a:r>
            <a:endParaRPr b="0" lang="hu-HU" sz="4000" spc="-1" strike="noStrike">
              <a:solidFill>
                <a:srgbClr val="000000"/>
              </a:solidFill>
              <a:latin typeface="Arial"/>
            </a:endParaRPr>
          </a:p>
        </p:txBody>
      </p:sp>
      <p:sp>
        <p:nvSpPr>
          <p:cNvPr id="106" name="Content Placeholder 7"/>
          <p:cNvSpPr txBox="1"/>
          <p:nvPr/>
        </p:nvSpPr>
        <p:spPr>
          <a:xfrm>
            <a:off x="4860000" y="1825560"/>
            <a:ext cx="7152120" cy="3574440"/>
          </a:xfrm>
          <a:prstGeom prst="rect">
            <a:avLst/>
          </a:prstGeom>
          <a:noFill/>
          <a:ln w="0">
            <a:noFill/>
          </a:ln>
        </p:spPr>
        <p:txBody>
          <a:bodyPr anchor="t">
            <a:noAutofit/>
          </a:bodyPr>
          <a:p>
            <a:pPr defTabSz="914400">
              <a:lnSpc>
                <a:spcPct val="100000"/>
              </a:lnSpc>
              <a:spcBef>
                <a:spcPts val="340"/>
              </a:spcBef>
              <a:spcAft>
                <a:spcPts val="142"/>
              </a:spcAft>
            </a:pPr>
            <a:r>
              <a:rPr b="1" lang="en-US" sz="1600" spc="-1" strike="noStrike">
                <a:solidFill>
                  <a:schemeClr val="accent3">
                    <a:lumMod val="25000"/>
                  </a:schemeClr>
                </a:solidFill>
                <a:latin typeface="Abadi"/>
              </a:rPr>
              <a:t>Key Insights</a:t>
            </a:r>
            <a:endParaRPr b="0" lang="en-US" sz="1600" spc="-1" strike="noStrike">
              <a:solidFill>
                <a:schemeClr val="dk1"/>
              </a:solidFill>
              <a:latin typeface="Calibri"/>
              <a:ea typeface="Microsoft YaHei"/>
            </a:endParaRPr>
          </a:p>
          <a:p>
            <a:pPr defTabSz="914400">
              <a:lnSpc>
                <a:spcPct val="100000"/>
              </a:lnSpc>
              <a:spcBef>
                <a:spcPts val="340"/>
              </a:spcBef>
              <a:spcAft>
                <a:spcPts val="142"/>
              </a:spcAft>
            </a:pPr>
            <a:endParaRPr b="0" lang="en-US" sz="1600" spc="-1" strike="noStrike">
              <a:solidFill>
                <a:schemeClr val="dk1"/>
              </a:solidFill>
              <a:latin typeface="Calibri"/>
              <a:ea typeface="Microsoft YaHei"/>
            </a:endParaRPr>
          </a:p>
          <a:p>
            <a:pPr defTabSz="914400">
              <a:lnSpc>
                <a:spcPct val="100000"/>
              </a:lnSpc>
              <a:spcBef>
                <a:spcPts val="340"/>
              </a:spcBef>
              <a:spcAft>
                <a:spcPts val="142"/>
              </a:spcAft>
            </a:pPr>
            <a:r>
              <a:rPr b="0" lang="en-US" sz="1600" spc="-1" strike="noStrike">
                <a:solidFill>
                  <a:schemeClr val="accent3">
                    <a:lumMod val="25000"/>
                  </a:schemeClr>
                </a:solidFill>
                <a:latin typeface="Abadi"/>
              </a:rPr>
              <a:t>Scatter plots revealed strong correlations: lighter payloads (&lt;6,000 kg) and later flights had higher success.</a:t>
            </a:r>
            <a:endParaRPr b="0" lang="en-US" sz="1600" spc="-1" strike="noStrike">
              <a:solidFill>
                <a:schemeClr val="dk1"/>
              </a:solidFill>
              <a:latin typeface="Calibri"/>
              <a:ea typeface="Microsoft YaHei"/>
            </a:endParaRPr>
          </a:p>
          <a:p>
            <a:pPr defTabSz="914400">
              <a:lnSpc>
                <a:spcPct val="100000"/>
              </a:lnSpc>
              <a:spcBef>
                <a:spcPts val="340"/>
              </a:spcBef>
              <a:spcAft>
                <a:spcPts val="142"/>
              </a:spcAft>
            </a:pPr>
            <a:r>
              <a:rPr b="0" lang="en-US" sz="1600" spc="-1" strike="noStrike">
                <a:solidFill>
                  <a:schemeClr val="accent3">
                    <a:lumMod val="25000"/>
                  </a:schemeClr>
                </a:solidFill>
                <a:latin typeface="Abadi"/>
              </a:rPr>
              <a:t>Bar chart showed 100% success in ES-L1, GEO, HEO, SSO; GTO lowest (~50%).</a:t>
            </a:r>
            <a:endParaRPr b="0" lang="en-US" sz="1600" spc="-1" strike="noStrike">
              <a:solidFill>
                <a:schemeClr val="dk1"/>
              </a:solidFill>
              <a:latin typeface="Calibri"/>
              <a:ea typeface="Microsoft YaHei"/>
            </a:endParaRPr>
          </a:p>
          <a:p>
            <a:pPr defTabSz="914400">
              <a:lnSpc>
                <a:spcPct val="100000"/>
              </a:lnSpc>
              <a:spcBef>
                <a:spcPts val="340"/>
              </a:spcBef>
              <a:spcAft>
                <a:spcPts val="142"/>
              </a:spcAft>
            </a:pPr>
            <a:r>
              <a:rPr b="0" lang="en-US" sz="1600" spc="-1" strike="noStrike">
                <a:solidFill>
                  <a:schemeClr val="accent3">
                    <a:lumMod val="25000"/>
                  </a:schemeClr>
                </a:solidFill>
                <a:latin typeface="Abadi"/>
              </a:rPr>
              <a:t>Line chart confirmed success rate rising from ~40% (2013) to &gt;80% (2018).</a:t>
            </a:r>
            <a:endParaRPr b="0" lang="en-US" sz="1600" spc="-1" strike="noStrike">
              <a:solidFill>
                <a:schemeClr val="dk1"/>
              </a:solidFill>
              <a:latin typeface="Calibri"/>
              <a:ea typeface="Microsoft YaHei"/>
            </a:endParaRPr>
          </a:p>
          <a:p>
            <a:pPr defTabSz="914400">
              <a:lnSpc>
                <a:spcPct val="100000"/>
              </a:lnSpc>
              <a:spcBef>
                <a:spcPts val="340"/>
              </a:spcBef>
              <a:spcAft>
                <a:spcPts val="142"/>
              </a:spcAft>
            </a:pPr>
            <a:r>
              <a:rPr b="0" lang="en-US" sz="1600" spc="-1" strike="noStrike">
                <a:solidFill>
                  <a:schemeClr val="accent3">
                    <a:lumMod val="25000"/>
                  </a:schemeClr>
                </a:solidFill>
                <a:latin typeface="Abadi"/>
              </a:rPr>
              <a:t>These patterns guided feature selection and model development.</a:t>
            </a:r>
            <a:endParaRPr b="0" lang="en-US" sz="1600" spc="-1" strike="noStrike">
              <a:solidFill>
                <a:schemeClr val="dk1"/>
              </a:solidFill>
              <a:latin typeface="Calibri"/>
              <a:ea typeface="Microsoft YaHei"/>
            </a:endParaRPr>
          </a:p>
          <a:p>
            <a:pPr defTabSz="914400">
              <a:lnSpc>
                <a:spcPct val="100000"/>
              </a:lnSpc>
              <a:spcBef>
                <a:spcPts val="1400"/>
              </a:spcBef>
            </a:pPr>
            <a:endParaRPr b="0" lang="en-US" sz="1600" spc="-1" strike="noStrike">
              <a:solidFill>
                <a:schemeClr val="dk1"/>
              </a:solidFill>
              <a:latin typeface="Calibri"/>
            </a:endParaRPr>
          </a:p>
        </p:txBody>
      </p:sp>
      <p:sp>
        <p:nvSpPr>
          <p:cNvPr id="107" name="Content Placeholder 8"/>
          <p:cNvSpPr txBox="1"/>
          <p:nvPr/>
        </p:nvSpPr>
        <p:spPr>
          <a:xfrm>
            <a:off x="4910040" y="4680000"/>
            <a:ext cx="6069960" cy="694440"/>
          </a:xfrm>
          <a:prstGeom prst="rect">
            <a:avLst/>
          </a:prstGeom>
          <a:noFill/>
          <a:ln w="0">
            <a:noFill/>
          </a:ln>
        </p:spPr>
        <p:txBody>
          <a:bodyPr anchor="t">
            <a:noAutofit/>
          </a:bodyPr>
          <a:p>
            <a:pPr defTabSz="914400">
              <a:lnSpc>
                <a:spcPct val="100000"/>
              </a:lnSpc>
              <a:spcBef>
                <a:spcPts val="340"/>
              </a:spcBef>
              <a:spcAft>
                <a:spcPts val="142"/>
              </a:spcAft>
            </a:pPr>
            <a:r>
              <a:rPr b="0" lang="en-US" sz="1600" spc="-1" strike="noStrike">
                <a:solidFill>
                  <a:schemeClr val="accent3">
                    <a:lumMod val="25000"/>
                  </a:schemeClr>
                </a:solidFill>
                <a:latin typeface="Abadi"/>
              </a:rPr>
              <a:t>Link to the notebook: </a:t>
            </a:r>
            <a:r>
              <a:rPr b="0" lang="en-US" sz="1600" spc="-1" strike="noStrike">
                <a:solidFill>
                  <a:srgbClr val="2a6099"/>
                </a:solidFill>
                <a:latin typeface="Abadi"/>
                <a:hlinkClick r:id="rId2"/>
              </a:rPr>
              <a:t>EDA with Data Visualization</a:t>
            </a:r>
            <a:endParaRPr b="0" lang="en-US" sz="1600" spc="-1" strike="noStrike">
              <a:solidFill>
                <a:schemeClr val="dk1"/>
              </a:solidFill>
              <a:latin typeface="Calibri"/>
              <a:ea typeface="Microsoft YaHei"/>
            </a:endParaRPr>
          </a:p>
        </p:txBody>
      </p:sp>
      <p:sp>
        <p:nvSpPr>
          <p:cNvPr id="3" name="PlaceHolder 2"/>
          <p:cNvSpPr>
            <a:spLocks noGrp="1"/>
          </p:cNvSpPr>
          <p:nvPr>
            <p:ph type="sldNum" idx="1"/>
          </p:nvPr>
        </p:nvSpPr>
        <p:spPr/>
        <p:txBody>
          <a:bodyPr/>
          <a:p>
            <a:fld id="{95F23BB3-67B2-4E0F-8DCE-48078BBEF100}"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8" name="PlaceHolder 1"/>
          <p:cNvSpPr>
            <a:spLocks noGrp="1"/>
          </p:cNvSpPr>
          <p:nvPr>
            <p:ph/>
          </p:nvPr>
        </p:nvSpPr>
        <p:spPr>
          <a:xfrm>
            <a:off x="770040" y="1806480"/>
            <a:ext cx="9745200" cy="4350960"/>
          </a:xfrm>
          <a:prstGeom prst="rect">
            <a:avLst/>
          </a:prstGeom>
          <a:noFill/>
          <a:ln w="0">
            <a:noFill/>
          </a:ln>
        </p:spPr>
        <p:txBody>
          <a:bodyPr lIns="91440" rIns="91440" tIns="45720" bIns="45720" anchor="t">
            <a:noAutofit/>
          </a:bodyPr>
          <a:p>
            <a:pPr marL="216000" indent="0">
              <a:lnSpc>
                <a:spcPct val="90000"/>
              </a:lnSpc>
              <a:spcBef>
                <a:spcPts val="850"/>
              </a:spcBef>
              <a:buNone/>
            </a:pPr>
            <a:r>
              <a:rPr b="0" lang="en-US" sz="1600" spc="-1" strike="noStrike">
                <a:solidFill>
                  <a:schemeClr val="accent3">
                    <a:lumMod val="25000"/>
                  </a:schemeClr>
                </a:solidFill>
                <a:latin typeface="Adabi"/>
              </a:rPr>
              <a:t>The data is queried using SQL to answer several questions about the data such as:</a:t>
            </a:r>
            <a:endParaRPr b="0" lang="en-US" sz="1600" spc="-1" strike="noStrike">
              <a:solidFill>
                <a:schemeClr val="dk1"/>
              </a:solidFill>
              <a:latin typeface="Adabi"/>
              <a:ea typeface="Calibri"/>
            </a:endParaRPr>
          </a:p>
          <a:p>
            <a:pPr marL="216000" indent="0">
              <a:lnSpc>
                <a:spcPct val="90000"/>
              </a:lnSpc>
              <a:spcBef>
                <a:spcPts val="850"/>
              </a:spcBef>
              <a:buNone/>
            </a:pPr>
            <a:endParaRPr b="0" lang="en-US" sz="1600" spc="-1" strike="noStrike">
              <a:solidFill>
                <a:schemeClr val="dk1"/>
              </a:solidFill>
              <a:latin typeface="Adabi"/>
              <a:ea typeface="Calibri"/>
            </a:endParaRPr>
          </a:p>
          <a:p>
            <a:pPr marL="216000" indent="-216000">
              <a:lnSpc>
                <a:spcPct val="90000"/>
              </a:lnSpc>
              <a:spcBef>
                <a:spcPts val="567"/>
              </a:spcBef>
              <a:buClr>
                <a:srgbClr val="000000"/>
              </a:buClr>
              <a:buSzPct val="45000"/>
              <a:buFont typeface="Symbol" charset="2"/>
              <a:buChar char=""/>
            </a:pPr>
            <a:r>
              <a:rPr b="0" lang="en-US" sz="1600" spc="-1" strike="noStrike">
                <a:solidFill>
                  <a:schemeClr val="accent3">
                    <a:lumMod val="25000"/>
                  </a:schemeClr>
                </a:solidFill>
                <a:latin typeface="Adabi"/>
                <a:ea typeface="Calibri"/>
              </a:rPr>
              <a:t>The names of the unique launch sites in the space mission</a:t>
            </a:r>
            <a:endParaRPr b="0" lang="en-US" sz="1600" spc="-1" strike="noStrike">
              <a:solidFill>
                <a:schemeClr val="dk1"/>
              </a:solidFill>
              <a:latin typeface="Adabi"/>
              <a:ea typeface="Calibri"/>
            </a:endParaRPr>
          </a:p>
          <a:p>
            <a:pPr marL="216000" indent="-216000">
              <a:lnSpc>
                <a:spcPct val="90000"/>
              </a:lnSpc>
              <a:spcBef>
                <a:spcPts val="567"/>
              </a:spcBef>
              <a:buClr>
                <a:srgbClr val="000000"/>
              </a:buClr>
              <a:buSzPct val="45000"/>
              <a:buFont typeface="Symbol" charset="2"/>
              <a:buChar char=""/>
            </a:pPr>
            <a:r>
              <a:rPr b="0" lang="en-US" sz="1600" spc="-1" strike="noStrike">
                <a:solidFill>
                  <a:schemeClr val="accent3">
                    <a:lumMod val="25000"/>
                  </a:schemeClr>
                </a:solidFill>
                <a:latin typeface="Adabi"/>
                <a:ea typeface="Calibri"/>
              </a:rPr>
              <a:t>The total payload mass carried by boosters launched by NASA (CRS)</a:t>
            </a:r>
            <a:endParaRPr b="0" lang="en-US" sz="1600" spc="-1" strike="noStrike">
              <a:solidFill>
                <a:schemeClr val="dk1"/>
              </a:solidFill>
              <a:latin typeface="Adabi"/>
              <a:ea typeface="Calibri"/>
            </a:endParaRPr>
          </a:p>
          <a:p>
            <a:pPr marL="216000" indent="-216000">
              <a:lnSpc>
                <a:spcPct val="90000"/>
              </a:lnSpc>
              <a:spcBef>
                <a:spcPts val="567"/>
              </a:spcBef>
              <a:buClr>
                <a:srgbClr val="000000"/>
              </a:buClr>
              <a:buSzPct val="45000"/>
              <a:buFont typeface="Symbol" charset="2"/>
              <a:buChar char=""/>
            </a:pPr>
            <a:r>
              <a:rPr b="0" lang="en-US" sz="1600" spc="-1" strike="noStrike">
                <a:solidFill>
                  <a:schemeClr val="accent3">
                    <a:lumMod val="25000"/>
                  </a:schemeClr>
                </a:solidFill>
                <a:latin typeface="Adabi"/>
                <a:ea typeface="Calibri"/>
              </a:rPr>
              <a:t>The average payload mass carried by booster version F9 v1.1</a:t>
            </a:r>
            <a:endParaRPr b="0" lang="en-US" sz="1600" spc="-1" strike="noStrike">
              <a:solidFill>
                <a:schemeClr val="dk1"/>
              </a:solidFill>
              <a:latin typeface="Adabi"/>
              <a:ea typeface="Calibri"/>
            </a:endParaRPr>
          </a:p>
          <a:p>
            <a:pPr marL="216000" indent="-216000">
              <a:lnSpc>
                <a:spcPct val="90000"/>
              </a:lnSpc>
              <a:spcAft>
                <a:spcPts val="439"/>
              </a:spcAft>
              <a:buClr>
                <a:srgbClr val="000000"/>
              </a:buClr>
              <a:buSzPct val="45000"/>
              <a:buFont typeface="Symbol" charset="2"/>
              <a:buChar char=""/>
            </a:pPr>
            <a:r>
              <a:rPr b="0" lang="en-US" sz="1600" spc="-1" strike="noStrike">
                <a:solidFill>
                  <a:schemeClr val="accent3">
                    <a:lumMod val="25000"/>
                  </a:schemeClr>
                </a:solidFill>
                <a:latin typeface="Adabi"/>
                <a:ea typeface="Calibri"/>
              </a:rPr>
              <a:t>Date of first successful landing on ground pad</a:t>
            </a:r>
            <a:endParaRPr b="0" lang="en-US" sz="1600" spc="-1" strike="noStrike">
              <a:solidFill>
                <a:schemeClr val="dk1"/>
              </a:solidFill>
              <a:latin typeface="Adabi"/>
              <a:ea typeface="Microsoft YaHei"/>
            </a:endParaRPr>
          </a:p>
          <a:p>
            <a:pPr marL="216000" indent="-216000">
              <a:lnSpc>
                <a:spcPct val="90000"/>
              </a:lnSpc>
              <a:spcAft>
                <a:spcPts val="439"/>
              </a:spcAft>
              <a:buClr>
                <a:srgbClr val="000000"/>
              </a:buClr>
              <a:buSzPct val="45000"/>
              <a:buFont typeface="Symbol" charset="2"/>
              <a:buChar char=""/>
            </a:pPr>
            <a:r>
              <a:rPr b="0" lang="en-US" sz="1600" spc="-1" strike="noStrike">
                <a:solidFill>
                  <a:schemeClr val="accent3">
                    <a:lumMod val="25000"/>
                  </a:schemeClr>
                </a:solidFill>
                <a:latin typeface="Adabi"/>
                <a:ea typeface="Calibri"/>
              </a:rPr>
              <a:t>Names of boosters which had success landing on drone ship and have payload mass greater than 4,000 but less than 6,000</a:t>
            </a:r>
            <a:endParaRPr b="0" lang="en-US" sz="1600" spc="-1" strike="noStrike">
              <a:solidFill>
                <a:schemeClr val="dk1"/>
              </a:solidFill>
              <a:latin typeface="Adabi"/>
              <a:ea typeface="Microsoft YaHei"/>
            </a:endParaRPr>
          </a:p>
          <a:p>
            <a:pPr marL="216000" indent="-216000">
              <a:lnSpc>
                <a:spcPct val="90000"/>
              </a:lnSpc>
              <a:spcAft>
                <a:spcPts val="439"/>
              </a:spcAft>
              <a:buClr>
                <a:srgbClr val="000000"/>
              </a:buClr>
              <a:buSzPct val="45000"/>
              <a:buFont typeface="Symbol" charset="2"/>
              <a:buChar char=""/>
            </a:pPr>
            <a:r>
              <a:rPr b="0" lang="en-US" sz="1600" spc="-1" strike="noStrike">
                <a:solidFill>
                  <a:schemeClr val="accent3">
                    <a:lumMod val="25000"/>
                  </a:schemeClr>
                </a:solidFill>
                <a:latin typeface="Adabi"/>
                <a:ea typeface="Calibri"/>
              </a:rPr>
              <a:t>Total number of successful and failed missions</a:t>
            </a:r>
            <a:endParaRPr b="0" lang="en-US" sz="1600" spc="-1" strike="noStrike">
              <a:solidFill>
                <a:schemeClr val="dk1"/>
              </a:solidFill>
              <a:latin typeface="Adabi"/>
              <a:ea typeface="Microsoft YaHei"/>
            </a:endParaRPr>
          </a:p>
          <a:p>
            <a:pPr marL="216000" indent="-216000">
              <a:lnSpc>
                <a:spcPct val="90000"/>
              </a:lnSpc>
              <a:spcAft>
                <a:spcPts val="439"/>
              </a:spcAft>
              <a:buClr>
                <a:srgbClr val="000000"/>
              </a:buClr>
              <a:buSzPct val="45000"/>
              <a:buFont typeface="Symbol" charset="2"/>
              <a:buChar char=""/>
            </a:pPr>
            <a:r>
              <a:rPr b="0" lang="en-US" sz="1600" spc="-1" strike="noStrike">
                <a:solidFill>
                  <a:schemeClr val="accent3">
                    <a:lumMod val="25000"/>
                  </a:schemeClr>
                </a:solidFill>
                <a:latin typeface="Adabi"/>
                <a:ea typeface="Calibri"/>
              </a:rPr>
              <a:t>Names of booster versions which have carried the max payload</a:t>
            </a:r>
            <a:endParaRPr b="0" lang="en-US" sz="1600" spc="-1" strike="noStrike">
              <a:solidFill>
                <a:schemeClr val="dk1"/>
              </a:solidFill>
              <a:latin typeface="Adabi"/>
              <a:ea typeface="Microsoft YaHei"/>
            </a:endParaRPr>
          </a:p>
          <a:p>
            <a:pPr marL="216000" indent="-216000">
              <a:lnSpc>
                <a:spcPct val="90000"/>
              </a:lnSpc>
              <a:spcAft>
                <a:spcPts val="439"/>
              </a:spcAft>
              <a:buClr>
                <a:srgbClr val="000000"/>
              </a:buClr>
              <a:buSzPct val="45000"/>
              <a:buFont typeface="Symbol" charset="2"/>
              <a:buChar char=""/>
            </a:pPr>
            <a:r>
              <a:rPr b="0" lang="en-US" sz="1600" spc="-1" strike="noStrike">
                <a:solidFill>
                  <a:schemeClr val="accent3">
                    <a:lumMod val="25000"/>
                  </a:schemeClr>
                </a:solidFill>
                <a:latin typeface="Adabi"/>
                <a:ea typeface="Calibri"/>
              </a:rPr>
              <a:t>Failed landing outcomes on drone ship, their booster version and launch site for the months in the year 2015</a:t>
            </a:r>
            <a:endParaRPr b="0" lang="en-US" sz="1600" spc="-1" strike="noStrike">
              <a:solidFill>
                <a:schemeClr val="dk1"/>
              </a:solidFill>
              <a:latin typeface="Adabi"/>
              <a:ea typeface="Microsoft YaHei"/>
            </a:endParaRPr>
          </a:p>
          <a:p>
            <a:pPr marL="216000" indent="-216000">
              <a:lnSpc>
                <a:spcPct val="90000"/>
              </a:lnSpc>
              <a:spcAft>
                <a:spcPts val="439"/>
              </a:spcAft>
              <a:buClr>
                <a:srgbClr val="000000"/>
              </a:buClr>
              <a:buSzPct val="45000"/>
              <a:buFont typeface="Symbol" charset="2"/>
              <a:buChar char=""/>
            </a:pPr>
            <a:r>
              <a:rPr b="0" lang="en-US" sz="1600" spc="-1" strike="noStrike">
                <a:solidFill>
                  <a:schemeClr val="accent3">
                    <a:lumMod val="25000"/>
                  </a:schemeClr>
                </a:solidFill>
                <a:latin typeface="Adabi"/>
                <a:ea typeface="Calibri"/>
              </a:rPr>
              <a:t>Count of landing outcomes between 2010-06-04 and 2017-03-20 (desc)</a:t>
            </a:r>
            <a:endParaRPr b="0" lang="en-US" sz="1600" spc="-1" strike="noStrike">
              <a:solidFill>
                <a:schemeClr val="dk1"/>
              </a:solidFill>
              <a:latin typeface="Adabi"/>
              <a:ea typeface="Microsoft YaHei"/>
            </a:endParaRPr>
          </a:p>
          <a:p>
            <a:pPr marL="216000" indent="0">
              <a:lnSpc>
                <a:spcPct val="90000"/>
              </a:lnSpc>
              <a:spcAft>
                <a:spcPts val="723"/>
              </a:spcAft>
              <a:buNone/>
            </a:pPr>
            <a:endParaRPr b="0" lang="en-US" sz="1600" spc="-1" strike="noStrike">
              <a:solidFill>
                <a:schemeClr val="dk1"/>
              </a:solidFill>
              <a:latin typeface="Adabi"/>
              <a:ea typeface="Microsoft YaHei"/>
            </a:endParaRPr>
          </a:p>
          <a:p>
            <a:pPr marL="216000" indent="0">
              <a:lnSpc>
                <a:spcPct val="90000"/>
              </a:lnSpc>
              <a:spcAft>
                <a:spcPts val="723"/>
              </a:spcAft>
              <a:buNone/>
            </a:pPr>
            <a:r>
              <a:rPr b="0" lang="en-US" sz="1600" spc="-1" strike="noStrike">
                <a:solidFill>
                  <a:schemeClr val="accent3">
                    <a:lumMod val="25000"/>
                  </a:schemeClr>
                </a:solidFill>
                <a:latin typeface="Adabi"/>
              </a:rPr>
              <a:t>Link to the notebook: </a:t>
            </a:r>
            <a:r>
              <a:rPr b="0" lang="en-US" sz="1600" spc="-1" strike="noStrike">
                <a:solidFill>
                  <a:srgbClr val="2a6099"/>
                </a:solidFill>
                <a:latin typeface="Adabi"/>
                <a:hlinkClick r:id="rId2"/>
              </a:rPr>
              <a:t>EDA with SQL</a:t>
            </a:r>
            <a:r>
              <a:rPr b="0" lang="en-US" sz="1600" spc="-1" strike="noStrike">
                <a:solidFill>
                  <a:schemeClr val="accent3">
                    <a:lumMod val="25000"/>
                  </a:schemeClr>
                </a:solidFill>
                <a:latin typeface="Adabi"/>
              </a:rPr>
              <a:t> </a:t>
            </a:r>
            <a:endParaRPr b="0" lang="en-US" sz="1600" spc="-1" strike="noStrike">
              <a:solidFill>
                <a:schemeClr val="dk1"/>
              </a:solidFill>
              <a:latin typeface="Adabi"/>
              <a:ea typeface="Microsoft YaHei"/>
            </a:endParaRPr>
          </a:p>
        </p:txBody>
      </p:sp>
      <p:sp>
        <p:nvSpPr>
          <p:cNvPr id="10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EDA with SQL</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5F49C4CC-F3C7-4D93-BE75-D502C5BDE002}"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0" name="PlaceHolder 1"/>
          <p:cNvSpPr>
            <a:spLocks noGrp="1"/>
          </p:cNvSpPr>
          <p:nvPr>
            <p:ph/>
          </p:nvPr>
        </p:nvSpPr>
        <p:spPr>
          <a:xfrm>
            <a:off x="838080" y="1440000"/>
            <a:ext cx="10515240" cy="478584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1600" spc="-1" strike="noStrike">
                <a:solidFill>
                  <a:schemeClr val="accent3">
                    <a:lumMod val="25000"/>
                  </a:schemeClr>
                </a:solidFill>
                <a:latin typeface="Abadi"/>
              </a:rPr>
              <a:t>The Folium library was used to create an interactive global map centered on SpaceX launch operations, visualizing launch sites, mission outcomes, and geographic context to reveal spatial patterns in landing success.</a:t>
            </a:r>
            <a:endParaRPr b="0" lang="en-US" sz="1600" spc="-1" strike="noStrike">
              <a:solidFill>
                <a:schemeClr val="dk1"/>
              </a:solidFill>
              <a:latin typeface="Calibri"/>
            </a:endParaRPr>
          </a:p>
          <a:p>
            <a:pPr indent="0" defTabSz="914400">
              <a:lnSpc>
                <a:spcPct val="100000"/>
              </a:lnSpc>
              <a:spcBef>
                <a:spcPts val="1400"/>
              </a:spcBef>
              <a:buNone/>
            </a:pPr>
            <a:r>
              <a:rPr b="1" lang="en-US" sz="1600" spc="-1" strike="noStrike">
                <a:solidFill>
                  <a:schemeClr val="accent3">
                    <a:lumMod val="25000"/>
                  </a:schemeClr>
                </a:solidFill>
                <a:latin typeface="Abadi"/>
              </a:rPr>
              <a:t>Interactive Map Visualization:</a:t>
            </a:r>
            <a:br>
              <a:rPr sz="1600"/>
            </a:br>
            <a:r>
              <a:rPr b="1" lang="en-US" sz="1600" spc="-1" strike="noStrike">
                <a:solidFill>
                  <a:schemeClr val="accent3">
                    <a:lumMod val="25000"/>
                  </a:schemeClr>
                </a:solidFill>
                <a:latin typeface="Abadi"/>
              </a:rPr>
              <a:t> </a:t>
            </a:r>
            <a:endParaRPr b="0" lang="en-US" sz="1600" spc="-1" strike="noStrike">
              <a:solidFill>
                <a:schemeClr val="dk1"/>
              </a:solidFill>
              <a:latin typeface="Calibr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badi"/>
              </a:rPr>
              <a:t>Plotted circle markers at each launch site using latitude/longitude, with popup labels showing site names.</a:t>
            </a:r>
            <a:endParaRPr b="0" lang="en-US" sz="1600" spc="-1" strike="noStrike">
              <a:solidFill>
                <a:schemeClr val="dk1"/>
              </a:solidFill>
              <a:latin typeface="Calibr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badi"/>
              </a:rPr>
              <a:t>Used MarkerCluster() to display launch outcomes: green for success (Class 1), red for failure (Class 0).</a:t>
            </a:r>
            <a:endParaRPr b="0" lang="en-US" sz="1600" spc="-1" strike="noStrike">
              <a:solidFill>
                <a:schemeClr val="dk1"/>
              </a:solidFill>
              <a:latin typeface="Calibr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badi"/>
              </a:rPr>
              <a:t>Applied Haversine formula to compute distances from launch sites to nearby landmarks; drew labeled lines on the map.</a:t>
            </a:r>
            <a:endParaRPr b="0" lang="en-US" sz="1600" spc="-1" strike="noStrike">
              <a:solidFill>
                <a:schemeClr val="dk1"/>
              </a:solidFill>
              <a:latin typeface="Calibri"/>
              <a:ea typeface="Microsoft YaHei"/>
            </a:endParaRPr>
          </a:p>
          <a:p>
            <a:pPr marL="432000" indent="0" defTabSz="914400">
              <a:lnSpc>
                <a:spcPct val="100000"/>
              </a:lnSpc>
              <a:buNone/>
            </a:pPr>
            <a:endParaRPr b="0" lang="en-US" sz="1600" spc="-1" strike="noStrike">
              <a:solidFill>
                <a:schemeClr val="dk1"/>
              </a:solidFill>
              <a:latin typeface="Calibri"/>
              <a:ea typeface="Microsoft YaHei"/>
            </a:endParaRPr>
          </a:p>
          <a:p>
            <a:pPr indent="0" defTabSz="914400">
              <a:lnSpc>
                <a:spcPct val="90000"/>
              </a:lnSpc>
              <a:spcAft>
                <a:spcPts val="723"/>
              </a:spcAft>
              <a:buNone/>
            </a:pPr>
            <a:r>
              <a:rPr b="1" lang="en-US" sz="1600" spc="-1" strike="noStrike">
                <a:solidFill>
                  <a:schemeClr val="accent3">
                    <a:lumMod val="25000"/>
                  </a:schemeClr>
                </a:solidFill>
                <a:latin typeface="Adabi"/>
                <a:ea typeface="Microsoft YaHei"/>
              </a:rPr>
              <a:t>Site Proximity trends</a:t>
            </a:r>
            <a:endParaRPr b="0" lang="en-US" sz="1600" spc="-1" strike="noStrike">
              <a:solidFill>
                <a:schemeClr val="dk1"/>
              </a:solidFill>
              <a:latin typeface="Calibr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badi"/>
                <a:ea typeface="Microsoft YaHei"/>
              </a:rPr>
              <a:t>Railways: No — all sites &gt;10 km away</a:t>
            </a:r>
            <a:endParaRPr b="0" lang="en-US" sz="1600" spc="-1" strike="noStrike">
              <a:solidFill>
                <a:schemeClr val="dk1"/>
              </a:solidFill>
              <a:latin typeface="Calibr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badi"/>
                <a:ea typeface="Microsoft YaHei"/>
              </a:rPr>
              <a:t>Highways: No — most &gt;3 km away</a:t>
            </a:r>
            <a:endParaRPr b="0" lang="en-US" sz="1600" spc="-1" strike="noStrike">
              <a:solidFill>
                <a:schemeClr val="dk1"/>
              </a:solidFill>
              <a:latin typeface="Calibr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badi"/>
                <a:ea typeface="Microsoft YaHei"/>
              </a:rPr>
              <a:t>Coastline: Yes — all sites &lt;1.5 km</a:t>
            </a:r>
            <a:endParaRPr b="0" lang="en-US" sz="1600" spc="-1" strike="noStrike">
              <a:solidFill>
                <a:schemeClr val="dk1"/>
              </a:solidFill>
              <a:latin typeface="Calibr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badi"/>
                <a:ea typeface="Microsoft YaHei"/>
              </a:rPr>
              <a:t>Cities: Yes — kept &gt;15 km for safety</a:t>
            </a:r>
            <a:endParaRPr b="0" lang="en-US" sz="1600" spc="-1" strike="noStrike">
              <a:solidFill>
                <a:schemeClr val="dk1"/>
              </a:solidFill>
              <a:latin typeface="Calibri"/>
            </a:endParaRPr>
          </a:p>
          <a:p>
            <a:pPr indent="0" defTabSz="914400">
              <a:lnSpc>
                <a:spcPct val="100000"/>
              </a:lnSpc>
              <a:buNone/>
            </a:pPr>
            <a:endParaRPr b="0" lang="en-US" sz="1600" spc="-1" strike="noStrike">
              <a:solidFill>
                <a:schemeClr val="dk1"/>
              </a:solidFill>
              <a:latin typeface="Calibri"/>
            </a:endParaRPr>
          </a:p>
          <a:p>
            <a:pPr indent="0" defTabSz="914400">
              <a:lnSpc>
                <a:spcPct val="90000"/>
              </a:lnSpc>
              <a:spcAft>
                <a:spcPts val="723"/>
              </a:spcAft>
              <a:buNone/>
            </a:pPr>
            <a:r>
              <a:rPr b="0" lang="en-US" sz="1600" spc="-1" strike="noStrike">
                <a:solidFill>
                  <a:schemeClr val="accent3">
                    <a:lumMod val="25000"/>
                  </a:schemeClr>
                </a:solidFill>
                <a:latin typeface="Adabi"/>
                <a:ea typeface="Microsoft YaHei"/>
              </a:rPr>
              <a:t>Link to the notebook: </a:t>
            </a:r>
            <a:r>
              <a:rPr b="0" lang="en-US" sz="1600" spc="-1" strike="noStrike">
                <a:solidFill>
                  <a:schemeClr val="accent3">
                    <a:lumMod val="25000"/>
                  </a:schemeClr>
                </a:solidFill>
                <a:latin typeface="Adabi"/>
                <a:ea typeface="Microsoft YaHei"/>
                <a:hlinkClick r:id="rId2"/>
              </a:rPr>
              <a:t>Interactive Map with Folium</a:t>
            </a:r>
            <a:r>
              <a:rPr b="0" lang="en-US" sz="1600" spc="-1" strike="noStrike">
                <a:solidFill>
                  <a:srgbClr val="2a6099"/>
                </a:solidFill>
                <a:latin typeface="Adabi"/>
                <a:ea typeface="Microsoft YaHei"/>
              </a:rPr>
              <a:t> </a:t>
            </a:r>
            <a:endParaRPr b="0" lang="en-US" sz="1600" spc="-1" strike="noStrike">
              <a:solidFill>
                <a:schemeClr val="dk1"/>
              </a:solidFill>
              <a:latin typeface="Calibri"/>
            </a:endParaRPr>
          </a:p>
          <a:p>
            <a:pPr indent="0" defTabSz="914400">
              <a:lnSpc>
                <a:spcPct val="100000"/>
              </a:lnSpc>
              <a:buNone/>
            </a:pPr>
            <a:endParaRPr b="0" lang="en-US" sz="1600" spc="-1" strike="noStrike">
              <a:solidFill>
                <a:schemeClr val="dk1"/>
              </a:solidFill>
              <a:latin typeface="Calibri"/>
            </a:endParaRPr>
          </a:p>
          <a:p>
            <a:pPr indent="0" defTabSz="914400">
              <a:lnSpc>
                <a:spcPct val="100000"/>
              </a:lnSpc>
              <a:buNone/>
            </a:pPr>
            <a:endParaRPr b="0" lang="en-US" sz="1600" spc="-1" strike="noStrike">
              <a:solidFill>
                <a:schemeClr val="dk1"/>
              </a:solidFill>
              <a:latin typeface="Calibri"/>
            </a:endParaRPr>
          </a:p>
        </p:txBody>
      </p:sp>
      <p:sp>
        <p:nvSpPr>
          <p:cNvPr id="11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Build an Interactive Map with Folium</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11997969-B5B9-4497-92BD-44F332EB4217}"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2" name="PlaceHolder 1"/>
          <p:cNvSpPr>
            <a:spLocks noGrp="1"/>
          </p:cNvSpPr>
          <p:nvPr>
            <p:ph/>
          </p:nvPr>
        </p:nvSpPr>
        <p:spPr>
          <a:xfrm>
            <a:off x="770040" y="1440000"/>
            <a:ext cx="10569960" cy="4736520"/>
          </a:xfrm>
          <a:prstGeom prst="rect">
            <a:avLst/>
          </a:prstGeom>
          <a:noFill/>
          <a:ln w="0">
            <a:noFill/>
          </a:ln>
        </p:spPr>
        <p:txBody>
          <a:bodyPr lIns="91440" rIns="91440" tIns="45720" bIns="45720" anchor="t">
            <a:normAutofit/>
          </a:bodyPr>
          <a:p>
            <a:pPr indent="0" defTabSz="914400">
              <a:lnSpc>
                <a:spcPct val="100000"/>
              </a:lnSpc>
              <a:buNone/>
            </a:pPr>
            <a:r>
              <a:rPr b="1" lang="en-US" sz="1600" spc="-1" strike="noStrike">
                <a:solidFill>
                  <a:schemeClr val="accent3">
                    <a:lumMod val="25000"/>
                  </a:schemeClr>
                </a:solidFill>
                <a:latin typeface="Abadi"/>
              </a:rPr>
              <a:t>Interactions added:</a:t>
            </a:r>
            <a:endParaRPr b="0" lang="en-US" sz="1600" spc="-1" strike="noStrike">
              <a:solidFill>
                <a:schemeClr val="dk1"/>
              </a:solidFill>
              <a:latin typeface="Calibr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badi"/>
              </a:rPr>
              <a:t>Dropdown Menu – Site Selection</a:t>
            </a:r>
            <a:endParaRPr b="0" lang="en-US" sz="1600" spc="-1" strike="noStrike">
              <a:solidFill>
                <a:schemeClr val="dk1"/>
              </a:solidFill>
              <a:latin typeface="Calibri"/>
              <a:ea typeface="Microsoft YaHei"/>
            </a:endParaRPr>
          </a:p>
          <a:p>
            <a:pPr lvl="1" marL="864000" indent="-324000" defTabSz="914400">
              <a:lnSpc>
                <a:spcPct val="90000"/>
              </a:lnSpc>
              <a:buClr>
                <a:srgbClr val="000000"/>
              </a:buClr>
              <a:buSzPct val="75000"/>
              <a:buFont typeface="Symbol" charset="2"/>
              <a:buChar char=""/>
            </a:pPr>
            <a:r>
              <a:rPr b="0" lang="en-US" sz="1600" spc="-1" strike="noStrike">
                <a:solidFill>
                  <a:schemeClr val="accent3">
                    <a:lumMod val="25000"/>
                  </a:schemeClr>
                </a:solidFill>
                <a:latin typeface="Abadi"/>
              </a:rPr>
              <a:t>Enables site-specific analysis; updates both plots to isolate trends</a:t>
            </a:r>
            <a:endParaRPr b="0" lang="en-US" sz="1600" spc="-1" strike="noStrike">
              <a:solidFill>
                <a:schemeClr val="dk1"/>
              </a:solidFill>
              <a:latin typeface="Calibri"/>
              <a:ea typeface="Microsoft YaHei"/>
            </a:endParaRPr>
          </a:p>
          <a:p>
            <a:pPr marL="432000" indent="-324000" defTabSz="914400">
              <a:lnSpc>
                <a:spcPct val="90000"/>
              </a:lnSpc>
              <a:spcBef>
                <a:spcPts val="283"/>
              </a:spcBef>
              <a:buClr>
                <a:srgbClr val="292929"/>
              </a:buClr>
              <a:buFont typeface="Symbol" charset="2"/>
              <a:buChar char=""/>
            </a:pPr>
            <a:r>
              <a:rPr b="0" lang="en-US" sz="1600" spc="-1" strike="noStrike">
                <a:solidFill>
                  <a:schemeClr val="accent3">
                    <a:lumMod val="25000"/>
                  </a:schemeClr>
                </a:solidFill>
                <a:latin typeface="Abadi"/>
              </a:rPr>
              <a:t>Range Slider – Payload Filter</a:t>
            </a:r>
            <a:endParaRPr b="0" lang="en-US" sz="1600" spc="-1" strike="noStrike">
              <a:solidFill>
                <a:schemeClr val="dk1"/>
              </a:solidFill>
              <a:latin typeface="Calibri"/>
              <a:ea typeface="Microsoft YaHei"/>
            </a:endParaRPr>
          </a:p>
          <a:p>
            <a:pPr lvl="1" marL="864000" indent="-324000" defTabSz="914400">
              <a:lnSpc>
                <a:spcPct val="90000"/>
              </a:lnSpc>
              <a:buClr>
                <a:srgbClr val="000000"/>
              </a:buClr>
              <a:buSzPct val="75000"/>
              <a:buFont typeface="Symbol" charset="2"/>
              <a:buChar char=""/>
            </a:pPr>
            <a:r>
              <a:rPr b="0" lang="en-US" sz="1600" spc="-1" strike="noStrike">
                <a:solidFill>
                  <a:schemeClr val="accent3">
                    <a:lumMod val="25000"/>
                  </a:schemeClr>
                </a:solidFill>
                <a:latin typeface="Abadi"/>
              </a:rPr>
              <a:t>Allows **range-based exploration**; e.g., sliding to 2,000–6,000 kg reveals optimal success windows</a:t>
            </a:r>
            <a:endParaRPr b="0" lang="en-US" sz="1600" spc="-1" strike="noStrike">
              <a:solidFill>
                <a:schemeClr val="dk1"/>
              </a:solidFill>
              <a:latin typeface="Calibri"/>
              <a:ea typeface="Microsoft YaHei"/>
            </a:endParaRPr>
          </a:p>
          <a:p>
            <a:pPr marL="432000" indent="-324000" defTabSz="914400">
              <a:lnSpc>
                <a:spcPct val="90000"/>
              </a:lnSpc>
              <a:spcBef>
                <a:spcPts val="283"/>
              </a:spcBef>
              <a:buClr>
                <a:srgbClr val="292929"/>
              </a:buClr>
              <a:buFont typeface="Symbol" charset="2"/>
              <a:buChar char=""/>
            </a:pPr>
            <a:r>
              <a:rPr b="0" lang="en-US" sz="1600" spc="-1" strike="noStrike">
                <a:solidFill>
                  <a:schemeClr val="accent3">
                    <a:lumMod val="25000"/>
                  </a:schemeClr>
                </a:solidFill>
                <a:latin typeface="Abadi"/>
              </a:rPr>
              <a:t>Callbacks – Real-Time Updates</a:t>
            </a:r>
            <a:endParaRPr b="0" lang="en-US" sz="1600" spc="-1" strike="noStrike">
              <a:solidFill>
                <a:schemeClr val="dk1"/>
              </a:solidFill>
              <a:latin typeface="Calibri"/>
              <a:ea typeface="Microsoft YaHei"/>
            </a:endParaRPr>
          </a:p>
          <a:p>
            <a:pPr lvl="1" marL="864000" indent="-324000" defTabSz="914400">
              <a:lnSpc>
                <a:spcPct val="90000"/>
              </a:lnSpc>
              <a:buClr>
                <a:srgbClr val="000000"/>
              </a:buClr>
              <a:buSzPct val="75000"/>
              <a:buFont typeface="Symbol" charset="2"/>
              <a:buChar char=""/>
            </a:pPr>
            <a:r>
              <a:rPr b="0" lang="en-US" sz="1600" spc="-1" strike="noStrike">
                <a:solidFill>
                  <a:schemeClr val="accent3">
                    <a:lumMod val="25000"/>
                  </a:schemeClr>
                </a:solidFill>
                <a:latin typeface="Abadi"/>
              </a:rPr>
              <a:t>Provides **interactive feedback** for hypothesis testing without reloading</a:t>
            </a:r>
            <a:endParaRPr b="0" lang="en-US" sz="1600" spc="-1" strike="noStrike">
              <a:solidFill>
                <a:schemeClr val="dk1"/>
              </a:solidFill>
              <a:latin typeface="Calibri"/>
              <a:ea typeface="Microsoft YaHei"/>
            </a:endParaRPr>
          </a:p>
          <a:p>
            <a:pPr lvl="1" marL="864000" indent="0" defTabSz="914400">
              <a:lnSpc>
                <a:spcPct val="90000"/>
              </a:lnSpc>
              <a:buNone/>
            </a:pPr>
            <a:endParaRPr b="0" lang="en-US" sz="1600" spc="-1" strike="noStrike">
              <a:solidFill>
                <a:schemeClr val="dk1"/>
              </a:solidFill>
              <a:latin typeface="Calibri"/>
              <a:ea typeface="Microsoft YaHei"/>
            </a:endParaRPr>
          </a:p>
          <a:p>
            <a:pPr indent="0" defTabSz="914400">
              <a:lnSpc>
                <a:spcPct val="100000"/>
              </a:lnSpc>
              <a:buNone/>
            </a:pPr>
            <a:r>
              <a:rPr b="1" lang="en-US" sz="1600" spc="-1" strike="noStrike">
                <a:solidFill>
                  <a:schemeClr val="accent3">
                    <a:lumMod val="25000"/>
                  </a:schemeClr>
                </a:solidFill>
                <a:latin typeface="Abadi"/>
              </a:rPr>
              <a:t>Plots and Graphs used:</a:t>
            </a:r>
            <a:endParaRPr b="0" lang="en-US" sz="1600" spc="-1" strike="noStrike">
              <a:solidFill>
                <a:schemeClr val="dk1"/>
              </a:solidFill>
              <a:latin typeface="Calibr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badi"/>
              </a:rPr>
              <a:t>Pie Chart – Launch Success by Site</a:t>
            </a:r>
            <a:endParaRPr b="0" lang="en-US" sz="1600" spc="-1" strike="noStrike">
              <a:solidFill>
                <a:schemeClr val="dk1"/>
              </a:solidFill>
              <a:latin typeface="Calibri"/>
              <a:ea typeface="Microsoft YaHei"/>
            </a:endParaRPr>
          </a:p>
          <a:p>
            <a:pPr lvl="1" marL="864000" indent="-324000" defTabSz="914400">
              <a:lnSpc>
                <a:spcPct val="90000"/>
              </a:lnSpc>
              <a:buClr>
                <a:srgbClr val="000000"/>
              </a:buClr>
              <a:buSzPct val="75000"/>
              <a:buFont typeface="Symbol" charset="2"/>
              <a:buChar char=""/>
            </a:pPr>
            <a:r>
              <a:rPr b="0" lang="en-US" sz="1600" spc="-1" strike="noStrike">
                <a:solidFill>
                  <a:schemeClr val="accent3">
                    <a:lumMod val="25000"/>
                  </a:schemeClr>
                </a:solidFill>
                <a:latin typeface="Abadi"/>
              </a:rPr>
              <a:t>Displays success/failure counts for all sites or a selected site</a:t>
            </a:r>
            <a:endParaRPr b="0" lang="en-US" sz="1600" spc="-1" strike="noStrike">
              <a:solidFill>
                <a:schemeClr val="dk1"/>
              </a:solidFill>
              <a:latin typeface="Calibri"/>
              <a:ea typeface="Microsoft YaHei"/>
            </a:endParaRPr>
          </a:p>
          <a:p>
            <a:pPr lvl="1" marL="864000" indent="-324000" defTabSz="914400">
              <a:lnSpc>
                <a:spcPct val="90000"/>
              </a:lnSpc>
              <a:buClr>
                <a:srgbClr val="000000"/>
              </a:buClr>
              <a:buSzPct val="75000"/>
              <a:buFont typeface="Symbol" charset="2"/>
              <a:buChar char=""/>
            </a:pPr>
            <a:r>
              <a:rPr b="0" lang="en-US" sz="1600" spc="-1" strike="noStrike">
                <a:solidFill>
                  <a:schemeClr val="accent3">
                    <a:lumMod val="25000"/>
                  </a:schemeClr>
                </a:solidFill>
                <a:latin typeface="Abadi"/>
              </a:rPr>
              <a:t>Highlights relative proportions of outcomes per site at a glance</a:t>
            </a:r>
            <a:endParaRPr b="0" lang="en-US" sz="1600" spc="-1" strike="noStrike">
              <a:solidFill>
                <a:schemeClr val="dk1"/>
              </a:solidFill>
              <a:latin typeface="Calibri"/>
              <a:ea typeface="Microsoft YaHei"/>
            </a:endParaRPr>
          </a:p>
          <a:p>
            <a:pPr marL="432000" indent="-324000" defTabSz="914400">
              <a:lnSpc>
                <a:spcPct val="90000"/>
              </a:lnSpc>
              <a:buClr>
                <a:srgbClr val="292929"/>
              </a:buClr>
              <a:buFont typeface="Symbol" charset="2"/>
              <a:buChar char=""/>
            </a:pPr>
            <a:r>
              <a:rPr b="0" lang="en-US" sz="1600" spc="-1" strike="noStrike">
                <a:solidFill>
                  <a:schemeClr val="accent3">
                    <a:lumMod val="25000"/>
                  </a:schemeClr>
                </a:solidFill>
                <a:latin typeface="Abadi"/>
              </a:rPr>
              <a:t>Scatter plot – Payload Mass vs. Mission Outcome</a:t>
            </a:r>
            <a:endParaRPr b="0" lang="en-US" sz="1600" spc="-1" strike="noStrike">
              <a:solidFill>
                <a:schemeClr val="dk1"/>
              </a:solidFill>
              <a:latin typeface="Calibri"/>
              <a:ea typeface="Microsoft YaHei"/>
            </a:endParaRPr>
          </a:p>
          <a:p>
            <a:pPr lvl="1" marL="864000" indent="-324000" defTabSz="914400">
              <a:lnSpc>
                <a:spcPct val="90000"/>
              </a:lnSpc>
              <a:buClr>
                <a:srgbClr val="000000"/>
              </a:buClr>
              <a:buSzPct val="75000"/>
              <a:buFont typeface="Symbol" charset="2"/>
              <a:buChar char=""/>
            </a:pPr>
            <a:r>
              <a:rPr b="0" lang="en-US" sz="1600" spc="-1" strike="noStrike">
                <a:solidFill>
                  <a:schemeClr val="accent3">
                    <a:lumMod val="25000"/>
                  </a:schemeClr>
                </a:solidFill>
                <a:latin typeface="Abadi"/>
              </a:rPr>
              <a:t>Plots the payload (kg) vs. outcome (0=failure, 1=success), colored by launch site</a:t>
            </a:r>
            <a:endParaRPr b="0" lang="en-US" sz="1600" spc="-1" strike="noStrike">
              <a:solidFill>
                <a:schemeClr val="dk1"/>
              </a:solidFill>
              <a:latin typeface="Calibri"/>
              <a:ea typeface="Microsoft YaHei"/>
            </a:endParaRPr>
          </a:p>
          <a:p>
            <a:pPr lvl="1" marL="864000" indent="-324000" defTabSz="914400">
              <a:lnSpc>
                <a:spcPct val="90000"/>
              </a:lnSpc>
              <a:buClr>
                <a:srgbClr val="000000"/>
              </a:buClr>
              <a:buSzPct val="75000"/>
              <a:buFont typeface="Symbol" charset="2"/>
              <a:buChar char=""/>
            </a:pPr>
            <a:r>
              <a:rPr b="0" lang="en-US" sz="1600" spc="-1" strike="noStrike">
                <a:solidFill>
                  <a:schemeClr val="accent3">
                    <a:lumMod val="25000"/>
                  </a:schemeClr>
                </a:solidFill>
                <a:latin typeface="Abadi"/>
              </a:rPr>
              <a:t>Reveals correlations between payload and success; e.g., lighter loads (&lt;4,000 kg) cluster toward success, aiding risk assessment</a:t>
            </a:r>
            <a:endParaRPr b="0" lang="en-US" sz="1600" spc="-1" strike="noStrike">
              <a:solidFill>
                <a:schemeClr val="dk1"/>
              </a:solidFill>
              <a:latin typeface="Calibri"/>
              <a:ea typeface="Microsoft YaHei"/>
            </a:endParaRPr>
          </a:p>
          <a:p>
            <a:pPr lvl="1" marL="864000" indent="0" defTabSz="914400">
              <a:lnSpc>
                <a:spcPct val="90000"/>
              </a:lnSpc>
              <a:buNone/>
            </a:pPr>
            <a:endParaRPr b="0" lang="en-US" sz="1600" spc="-1" strike="noStrike">
              <a:solidFill>
                <a:schemeClr val="dk1"/>
              </a:solidFill>
              <a:latin typeface="Calibri"/>
              <a:ea typeface="Microsoft YaHei"/>
            </a:endParaRPr>
          </a:p>
          <a:p>
            <a:pPr indent="0" defTabSz="914400">
              <a:lnSpc>
                <a:spcPct val="90000"/>
              </a:lnSpc>
              <a:buNone/>
            </a:pPr>
            <a:r>
              <a:rPr b="0" lang="en-US" sz="1600" spc="-1" strike="noStrike">
                <a:solidFill>
                  <a:schemeClr val="accent3">
                    <a:lumMod val="25000"/>
                  </a:schemeClr>
                </a:solidFill>
                <a:latin typeface="Adabi"/>
                <a:ea typeface="Microsoft YaHei"/>
              </a:rPr>
              <a:t>Link to the notebook: </a:t>
            </a:r>
            <a:r>
              <a:rPr b="0" lang="en-US" sz="1600" spc="-1" strike="noStrike">
                <a:solidFill>
                  <a:schemeClr val="accent3">
                    <a:lumMod val="25000"/>
                  </a:schemeClr>
                </a:solidFill>
                <a:latin typeface="Adabi"/>
                <a:ea typeface="Microsoft YaHei"/>
                <a:hlinkClick r:id="rId2"/>
              </a:rPr>
              <a:t>Interactive Dasboard</a:t>
            </a:r>
            <a:endParaRPr b="0" lang="en-US" sz="1600" spc="-1" strike="noStrike">
              <a:solidFill>
                <a:schemeClr val="dk1"/>
              </a:solidFill>
              <a:latin typeface="Calibri"/>
              <a:ea typeface="Microsoft YaHei"/>
            </a:endParaRPr>
          </a:p>
          <a:p>
            <a:pPr indent="0" defTabSz="914400">
              <a:lnSpc>
                <a:spcPct val="100000"/>
              </a:lnSpc>
              <a:buNone/>
            </a:pPr>
            <a:endParaRPr b="0" lang="en-US" sz="1600" spc="-1" strike="noStrike">
              <a:solidFill>
                <a:schemeClr val="dk1"/>
              </a:solidFill>
              <a:latin typeface="Calibri"/>
              <a:ea typeface="Microsoft YaHei"/>
            </a:endParaRPr>
          </a:p>
        </p:txBody>
      </p:sp>
      <p:sp>
        <p:nvSpPr>
          <p:cNvPr id="11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Build a Dashboard with Plotly Dash</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AB296CA9-8114-4157-B2ED-9AF0AF51D99A}"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4" name="PlaceHolder 1"/>
          <p:cNvSpPr>
            <a:spLocks noGrp="1"/>
          </p:cNvSpPr>
          <p:nvPr>
            <p:ph/>
          </p:nvPr>
        </p:nvSpPr>
        <p:spPr>
          <a:xfrm>
            <a:off x="770040" y="1260000"/>
            <a:ext cx="10569960" cy="5400000"/>
          </a:xfrm>
          <a:prstGeom prst="rect">
            <a:avLst/>
          </a:prstGeom>
          <a:noFill/>
          <a:ln w="0">
            <a:noFill/>
          </a:ln>
        </p:spPr>
        <p:txBody>
          <a:bodyPr lIns="90000" rIns="90000" tIns="45000" bIns="45000" anchor="t">
            <a:normAutofit fontScale="97576" lnSpcReduction="10000"/>
          </a:bodyPr>
          <a:p>
            <a:pPr indent="0" defTabSz="914400">
              <a:lnSpc>
                <a:spcPct val="100000"/>
              </a:lnSpc>
              <a:buNone/>
            </a:pPr>
            <a:r>
              <a:rPr b="1" lang="en-US" sz="1600" spc="-1" strike="noStrike">
                <a:solidFill>
                  <a:schemeClr val="accent3">
                    <a:lumMod val="25000"/>
                  </a:schemeClr>
                </a:solidFill>
                <a:latin typeface="Adabi"/>
              </a:rPr>
              <a:t>Building Models</a:t>
            </a:r>
            <a:endParaRPr b="0" lang="en-US" sz="1600" spc="-1" strike="noStrike">
              <a:solidFill>
                <a:schemeClr val="dk1"/>
              </a:solidFill>
              <a:latin typeface="Adab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dabi"/>
              </a:rPr>
              <a:t>Loaded cleaned dataset (spacex_cleaned.csv) into Pandas.</a:t>
            </a:r>
            <a:endParaRPr b="0" lang="en-US" sz="1600" spc="-1" strike="noStrike">
              <a:solidFill>
                <a:schemeClr val="dk1"/>
              </a:solidFill>
              <a:latin typeface="Adab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dabi"/>
              </a:rPr>
              <a:t>Selected key features: PayloadMass, LaunchSite (one-hot encoded), Orbit (one-hot), GridFins (binary), ReusedCount, Legs (binary).</a:t>
            </a:r>
            <a:endParaRPr b="0" lang="en-US" sz="1600" spc="-1" strike="noStrike">
              <a:solidFill>
                <a:schemeClr val="dk1"/>
              </a:solidFill>
              <a:latin typeface="Adab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dabi"/>
              </a:rPr>
              <a:t>Split data: 80% train, 20% test (stratified on Class).</a:t>
            </a:r>
            <a:endParaRPr b="0" lang="en-US" sz="1600" spc="-1" strike="noStrike">
              <a:solidFill>
                <a:schemeClr val="dk1"/>
              </a:solidFill>
              <a:latin typeface="Adab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dabi"/>
              </a:rPr>
              <a:t>Chose algorithms: Logistic Regression (LR), Support Vector Machine (SVM), Decision Tree (DT), Random Forest (RF).</a:t>
            </a:r>
            <a:endParaRPr b="0" lang="en-US" sz="1600" spc="-1" strike="noStrike">
              <a:solidFill>
                <a:schemeClr val="dk1"/>
              </a:solidFill>
              <a:latin typeface="Adab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dabi"/>
              </a:rPr>
              <a:t>Applied GridSearchCV for hyperparameter tuning (e.g., C for LR/SVM, max_depth for DT/RF).</a:t>
            </a:r>
            <a:endParaRPr b="0" lang="en-US" sz="1600" spc="-1" strike="noStrike">
              <a:solidFill>
                <a:schemeClr val="dk1"/>
              </a:solidFill>
              <a:latin typeface="Adab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dabi"/>
              </a:rPr>
              <a:t>Trained each model on training set with 5-fold cross-validation.</a:t>
            </a:r>
            <a:endParaRPr b="0" lang="en-US" sz="1600" spc="-1" strike="noStrike">
              <a:solidFill>
                <a:schemeClr val="dk1"/>
              </a:solidFill>
              <a:latin typeface="Adabi"/>
              <a:ea typeface="Microsoft YaHei"/>
            </a:endParaRPr>
          </a:p>
          <a:p>
            <a:pPr indent="0" defTabSz="914400">
              <a:lnSpc>
                <a:spcPct val="100000"/>
              </a:lnSpc>
              <a:buNone/>
            </a:pPr>
            <a:r>
              <a:rPr b="1" lang="en-US" sz="1600" spc="-1" strike="noStrike">
                <a:solidFill>
                  <a:schemeClr val="accent3">
                    <a:lumMod val="25000"/>
                  </a:schemeClr>
                </a:solidFill>
                <a:latin typeface="Adabi"/>
              </a:rPr>
              <a:t>Evaluating Models</a:t>
            </a:r>
            <a:endParaRPr b="0" lang="en-US" sz="1600" spc="-1" strike="noStrike">
              <a:solidFill>
                <a:schemeClr val="dk1"/>
              </a:solidFill>
              <a:latin typeface="Adab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dabi"/>
              </a:rPr>
              <a:t>Measured accuracy on test set for each model.</a:t>
            </a:r>
            <a:endParaRPr b="0" lang="en-US" sz="1600" spc="-1" strike="noStrike">
              <a:solidFill>
                <a:schemeClr val="dk1"/>
              </a:solidFill>
              <a:latin typeface="Adab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dabi"/>
              </a:rPr>
              <a:t>Generated confusion matrices to assess true positives/negatives, false positives/negatives.</a:t>
            </a:r>
            <a:endParaRPr b="0" lang="en-US" sz="1600" spc="-1" strike="noStrike">
              <a:solidFill>
                <a:schemeClr val="dk1"/>
              </a:solidFill>
              <a:latin typeface="Adab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dabi"/>
              </a:rPr>
              <a:t>Reviewed tuned hyperparameters (e.g., optimal C=0.1 for LR).</a:t>
            </a:r>
            <a:endParaRPr b="0" lang="en-US" sz="1600" spc="-1" strike="noStrike">
              <a:solidFill>
                <a:schemeClr val="dk1"/>
              </a:solidFill>
              <a:latin typeface="Adabi"/>
              <a:ea typeface="Microsoft YaHei"/>
            </a:endParaRPr>
          </a:p>
          <a:p>
            <a:pPr marL="432000" indent="-324000" defTabSz="914400">
              <a:lnSpc>
                <a:spcPct val="100000"/>
              </a:lnSpc>
              <a:buClr>
                <a:srgbClr val="292929"/>
              </a:buClr>
              <a:buFont typeface="Symbol" charset="2"/>
              <a:buChar char=""/>
            </a:pPr>
            <a:r>
              <a:rPr b="0" lang="en-US" sz="1600" spc="-1" strike="noStrike">
                <a:solidFill>
                  <a:schemeClr val="accent3">
                    <a:lumMod val="25000"/>
                  </a:schemeClr>
                </a:solidFill>
                <a:latin typeface="Adabi"/>
              </a:rPr>
              <a:t>Compared F1-scores for class imbalance handling.</a:t>
            </a:r>
            <a:endParaRPr b="0" lang="en-US" sz="1600" spc="-1" strike="noStrike">
              <a:solidFill>
                <a:schemeClr val="dk1"/>
              </a:solidFill>
              <a:latin typeface="Adabi"/>
              <a:ea typeface="Microsoft YaHei"/>
            </a:endParaRPr>
          </a:p>
          <a:p>
            <a:pPr indent="0" defTabSz="914400">
              <a:lnSpc>
                <a:spcPct val="90000"/>
              </a:lnSpc>
              <a:buNone/>
            </a:pPr>
            <a:r>
              <a:rPr b="1" lang="en-US" sz="1600" spc="-1" strike="noStrike">
                <a:solidFill>
                  <a:schemeClr val="accent3">
                    <a:lumMod val="25000"/>
                  </a:schemeClr>
                </a:solidFill>
                <a:latin typeface="Adabi"/>
                <a:ea typeface="Microsoft YaHei"/>
              </a:rPr>
              <a:t>Improving Models</a:t>
            </a:r>
            <a:endParaRPr b="0" lang="en-US" sz="1600" spc="-1" strike="noStrike">
              <a:solidFill>
                <a:schemeClr val="dk1"/>
              </a:solidFill>
              <a:latin typeface="Adabi"/>
              <a:ea typeface="Microsoft YaHei"/>
            </a:endParaRPr>
          </a:p>
          <a:p>
            <a:pPr marL="432000" indent="-324000" defTabSz="914400">
              <a:lnSpc>
                <a:spcPct val="90000"/>
              </a:lnSpc>
              <a:buClr>
                <a:srgbClr val="292929"/>
              </a:buClr>
              <a:buFont typeface="Symbol" charset="2"/>
              <a:buChar char=""/>
            </a:pPr>
            <a:r>
              <a:rPr b="0" lang="en-US" sz="1600" spc="-1" strike="noStrike">
                <a:solidFill>
                  <a:schemeClr val="dk1"/>
                </a:solidFill>
                <a:latin typeface="Adabi"/>
                <a:ea typeface="Microsoft YaHei"/>
              </a:rPr>
              <a:t>Feature engineering: One-hot encoding for categoricals, scaling numerical features with StandardScaler.</a:t>
            </a:r>
            <a:endParaRPr b="0" lang="en-US" sz="1600" spc="-1" strike="noStrike">
              <a:solidFill>
                <a:schemeClr val="dk1"/>
              </a:solidFill>
              <a:latin typeface="Adabi"/>
              <a:ea typeface="Microsoft YaHei"/>
            </a:endParaRPr>
          </a:p>
          <a:p>
            <a:pPr marL="432000" indent="-324000" defTabSz="914400">
              <a:lnSpc>
                <a:spcPct val="90000"/>
              </a:lnSpc>
              <a:buClr>
                <a:srgbClr val="292929"/>
              </a:buClr>
              <a:buFont typeface="Symbol" charset="2"/>
              <a:buChar char=""/>
            </a:pPr>
            <a:r>
              <a:rPr b="0" lang="en-US" sz="1600" spc="-1" strike="noStrike">
                <a:solidFill>
                  <a:schemeClr val="dk1"/>
                </a:solidFill>
                <a:latin typeface="Adabi"/>
                <a:ea typeface="Microsoft YaHei"/>
              </a:rPr>
              <a:t>Hyperparameter optimization via GridSearchCV to avoid overfitting.</a:t>
            </a:r>
            <a:endParaRPr b="0" lang="en-US" sz="1600" spc="-1" strike="noStrike">
              <a:solidFill>
                <a:schemeClr val="dk1"/>
              </a:solidFill>
              <a:latin typeface="Adabi"/>
              <a:ea typeface="Microsoft YaHei"/>
            </a:endParaRPr>
          </a:p>
          <a:p>
            <a:pPr marL="432000" indent="-324000" defTabSz="914400">
              <a:lnSpc>
                <a:spcPct val="90000"/>
              </a:lnSpc>
              <a:buClr>
                <a:srgbClr val="292929"/>
              </a:buClr>
              <a:buFont typeface="Symbol" charset="2"/>
              <a:buChar char=""/>
            </a:pPr>
            <a:r>
              <a:rPr b="0" lang="en-US" sz="1600" spc="-1" strike="noStrike">
                <a:solidFill>
                  <a:schemeClr val="dk1"/>
                </a:solidFill>
                <a:latin typeface="Adabi"/>
                <a:ea typeface="Microsoft YaHei"/>
              </a:rPr>
              <a:t>Ensured balanced evaluation with stratified splits and cross-validation.</a:t>
            </a:r>
            <a:endParaRPr b="0" lang="en-US" sz="1600" spc="-1" strike="noStrike">
              <a:solidFill>
                <a:schemeClr val="dk1"/>
              </a:solidFill>
              <a:latin typeface="Adabi"/>
              <a:ea typeface="Microsoft YaHei"/>
            </a:endParaRPr>
          </a:p>
          <a:p>
            <a:pPr indent="0" defTabSz="914400">
              <a:lnSpc>
                <a:spcPct val="90000"/>
              </a:lnSpc>
              <a:buNone/>
            </a:pPr>
            <a:r>
              <a:rPr b="1" lang="en-US" sz="1600" spc="-1" strike="noStrike">
                <a:solidFill>
                  <a:schemeClr val="dk1"/>
                </a:solidFill>
                <a:latin typeface="Adabi"/>
                <a:ea typeface="Microsoft YaHei"/>
              </a:rPr>
              <a:t>Finding the Best Model</a:t>
            </a:r>
            <a:endParaRPr b="0" lang="en-US" sz="1600" spc="-1" strike="noStrike">
              <a:solidFill>
                <a:schemeClr val="dk1"/>
              </a:solidFill>
              <a:latin typeface="Adabi"/>
              <a:ea typeface="Microsoft YaHei"/>
            </a:endParaRPr>
          </a:p>
          <a:p>
            <a:pPr marL="432000" indent="-324000" defTabSz="914400">
              <a:lnSpc>
                <a:spcPct val="90000"/>
              </a:lnSpc>
              <a:buClr>
                <a:srgbClr val="292929"/>
              </a:buClr>
              <a:buFont typeface="Symbol" charset="2"/>
              <a:buChar char=""/>
            </a:pPr>
            <a:r>
              <a:rPr b="0" lang="en-US" sz="1600" spc="-1" strike="noStrike">
                <a:solidFill>
                  <a:schemeClr val="dk1"/>
                </a:solidFill>
                <a:latin typeface="Adabi"/>
                <a:ea typeface="Microsoft YaHei"/>
              </a:rPr>
              <a:t>Ranked by test accuracy: RF highest at 92%, followed by SVM (89%), DT (87%), LR (85%).</a:t>
            </a:r>
            <a:endParaRPr b="0" lang="en-US" sz="1600" spc="-1" strike="noStrike">
              <a:solidFill>
                <a:schemeClr val="dk1"/>
              </a:solidFill>
              <a:latin typeface="Adabi"/>
              <a:ea typeface="Microsoft YaHei"/>
            </a:endParaRPr>
          </a:p>
          <a:p>
            <a:pPr marL="432000" indent="-324000" defTabSz="914400">
              <a:lnSpc>
                <a:spcPct val="90000"/>
              </a:lnSpc>
              <a:buClr>
                <a:srgbClr val="292929"/>
              </a:buClr>
              <a:buFont typeface="Symbol" charset="2"/>
              <a:buChar char=""/>
            </a:pPr>
            <a:r>
              <a:rPr b="0" lang="en-US" sz="1600" spc="-1" strike="noStrike">
                <a:solidFill>
                  <a:schemeClr val="dk1"/>
                </a:solidFill>
                <a:latin typeface="Adabi"/>
                <a:ea typeface="Microsoft YaHei"/>
              </a:rPr>
              <a:t>RF selected as best due to superior accuracy, low false negatives (reliable success predictions), and robustness to noise.</a:t>
            </a:r>
            <a:endParaRPr b="0" lang="en-US" sz="1600" spc="-1" strike="noStrike">
              <a:solidFill>
                <a:schemeClr val="dk1"/>
              </a:solidFill>
              <a:latin typeface="Adabi"/>
              <a:ea typeface="Microsoft YaHei"/>
            </a:endParaRPr>
          </a:p>
          <a:p>
            <a:pPr indent="0" defTabSz="914400">
              <a:lnSpc>
                <a:spcPct val="90000"/>
              </a:lnSpc>
              <a:buNone/>
            </a:pPr>
            <a:endParaRPr b="0" lang="en-US" sz="1600" spc="-1" strike="noStrike">
              <a:solidFill>
                <a:schemeClr val="dk1"/>
              </a:solidFill>
              <a:latin typeface="Adabi"/>
              <a:ea typeface="Microsoft YaHei"/>
            </a:endParaRPr>
          </a:p>
          <a:p>
            <a:pPr indent="0" defTabSz="914400">
              <a:lnSpc>
                <a:spcPct val="90000"/>
              </a:lnSpc>
              <a:buNone/>
            </a:pPr>
            <a:r>
              <a:rPr b="0" lang="en-US" sz="1600" spc="-1" strike="noStrike">
                <a:solidFill>
                  <a:schemeClr val="accent3">
                    <a:lumMod val="25000"/>
                  </a:schemeClr>
                </a:solidFill>
                <a:latin typeface="Adabi"/>
                <a:ea typeface="Microsoft YaHei"/>
              </a:rPr>
              <a:t>Link to the notebook: </a:t>
            </a:r>
            <a:r>
              <a:rPr b="0" lang="en-US" sz="1600" spc="-1" strike="noStrike">
                <a:solidFill>
                  <a:schemeClr val="accent3">
                    <a:lumMod val="25000"/>
                  </a:schemeClr>
                </a:solidFill>
                <a:latin typeface="Adabi"/>
                <a:ea typeface="Microsoft YaHei"/>
                <a:hlinkClick r:id="rId2"/>
              </a:rPr>
              <a:t>Predictive Analyzis</a:t>
            </a:r>
            <a:endParaRPr b="0" lang="en-US" sz="1600" spc="-1" strike="noStrike">
              <a:solidFill>
                <a:schemeClr val="dk1"/>
              </a:solidFill>
              <a:latin typeface="Adabi"/>
              <a:ea typeface="Microsoft YaHei"/>
            </a:endParaRPr>
          </a:p>
          <a:p>
            <a:pPr indent="0" defTabSz="914400">
              <a:lnSpc>
                <a:spcPct val="100000"/>
              </a:lnSpc>
              <a:buNone/>
            </a:pPr>
            <a:endParaRPr b="0" lang="en-US" sz="1600" spc="-1" strike="noStrike">
              <a:solidFill>
                <a:schemeClr val="dk1"/>
              </a:solidFill>
              <a:latin typeface="Adabi"/>
              <a:ea typeface="Microsoft YaHei"/>
            </a:endParaRPr>
          </a:p>
        </p:txBody>
      </p:sp>
      <p:sp>
        <p:nvSpPr>
          <p:cNvPr id="11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Predictive Analysis (Classification)</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909A2A12-014B-460F-B14C-B8A9CFB227BF}"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6" name="PlaceHolder 1"/>
          <p:cNvSpPr>
            <a:spLocks noGrp="1"/>
          </p:cNvSpPr>
          <p:nvPr>
            <p:ph/>
          </p:nvPr>
        </p:nvSpPr>
        <p:spPr>
          <a:xfrm>
            <a:off x="770040" y="1260000"/>
            <a:ext cx="10569960" cy="5400000"/>
          </a:xfrm>
          <a:prstGeom prst="rect">
            <a:avLst/>
          </a:prstGeom>
          <a:noFill/>
          <a:ln w="0">
            <a:noFill/>
          </a:ln>
        </p:spPr>
        <p:txBody>
          <a:bodyPr lIns="90000" rIns="90000" tIns="45000" bIns="45000" anchor="t">
            <a:normAutofit/>
          </a:bodyPr>
          <a:p>
            <a:pPr indent="0" defTabSz="914400">
              <a:lnSpc>
                <a:spcPct val="100000"/>
              </a:lnSpc>
              <a:buNone/>
            </a:pPr>
            <a:endParaRPr b="0" lang="en-US" sz="1600" spc="-1" strike="noStrike">
              <a:solidFill>
                <a:schemeClr val="dk1"/>
              </a:solidFill>
              <a:latin typeface="Adabi"/>
              <a:ea typeface="Microsoft YaHei"/>
            </a:endParaRPr>
          </a:p>
          <a:p>
            <a:pPr indent="0" defTabSz="914400">
              <a:lnSpc>
                <a:spcPct val="90000"/>
              </a:lnSpc>
              <a:buNone/>
            </a:pPr>
            <a:endParaRPr b="0" lang="en-US" sz="1600" spc="-1" strike="noStrike">
              <a:solidFill>
                <a:schemeClr val="dk1"/>
              </a:solidFill>
              <a:latin typeface="Adabi"/>
              <a:ea typeface="Microsoft YaHei"/>
            </a:endParaRPr>
          </a:p>
          <a:p>
            <a:pPr indent="0" defTabSz="914400">
              <a:lnSpc>
                <a:spcPct val="100000"/>
              </a:lnSpc>
              <a:buNone/>
            </a:pPr>
            <a:endParaRPr b="0" lang="en-US" sz="1600" spc="-1" strike="noStrike">
              <a:solidFill>
                <a:schemeClr val="dk1"/>
              </a:solidFill>
              <a:latin typeface="Adabi"/>
              <a:ea typeface="Microsoft YaHei"/>
            </a:endParaRPr>
          </a:p>
        </p:txBody>
      </p:sp>
      <p:sp>
        <p:nvSpPr>
          <p:cNvPr id="117" name="Title 2"/>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Predictive Analysis (Classification)</a:t>
            </a:r>
            <a:endParaRPr b="0" lang="hu-HU" sz="4000" spc="-1" strike="noStrike">
              <a:solidFill>
                <a:srgbClr val="000000"/>
              </a:solidFill>
              <a:latin typeface="Arial"/>
            </a:endParaRPr>
          </a:p>
        </p:txBody>
      </p:sp>
      <p:pic>
        <p:nvPicPr>
          <p:cNvPr id="118" name="" descr=""/>
          <p:cNvPicPr/>
          <p:nvPr/>
        </p:nvPicPr>
        <p:blipFill>
          <a:blip r:embed="rId2"/>
          <a:stretch/>
        </p:blipFill>
        <p:spPr>
          <a:xfrm>
            <a:off x="4662000" y="1440000"/>
            <a:ext cx="2358000" cy="4873680"/>
          </a:xfrm>
          <a:prstGeom prst="rect">
            <a:avLst/>
          </a:prstGeom>
          <a:ln w="0">
            <a:noFill/>
          </a:ln>
        </p:spPr>
      </p:pic>
      <p:sp>
        <p:nvSpPr>
          <p:cNvPr id="3" name="PlaceHolder 2"/>
          <p:cNvSpPr>
            <a:spLocks noGrp="1"/>
          </p:cNvSpPr>
          <p:nvPr>
            <p:ph type="sldNum" idx="1"/>
          </p:nvPr>
        </p:nvSpPr>
        <p:spPr/>
        <p:txBody>
          <a:bodyPr/>
          <a:p>
            <a:fld id="{BAE6827C-9EF6-4C15-8CAE-8193E78B477E}"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9"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Exploratory data analysis results</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Interactive analytics demo in screenshots</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Predictive analysis results</a:t>
            </a:r>
            <a:endParaRPr b="0" lang="hu-HU" sz="2200" spc="-1" strike="noStrike">
              <a:solidFill>
                <a:srgbClr val="000000"/>
              </a:solidFill>
              <a:latin typeface="Arial"/>
            </a:endParaRPr>
          </a:p>
          <a:p>
            <a:pPr defTabSz="914400">
              <a:lnSpc>
                <a:spcPct val="90000"/>
              </a:lnSpc>
              <a:spcBef>
                <a:spcPts val="499"/>
              </a:spcBef>
            </a:pPr>
            <a:endParaRPr b="0" lang="hu-HU" sz="1800" spc="-1" strike="noStrike">
              <a:solidFill>
                <a:srgbClr val="000000"/>
              </a:solidFill>
              <a:latin typeface="Arial"/>
            </a:endParaRPr>
          </a:p>
          <a:p>
            <a:pPr marL="457200" defTabSz="914400">
              <a:lnSpc>
                <a:spcPct val="90000"/>
              </a:lnSpc>
              <a:spcBef>
                <a:spcPts val="499"/>
              </a:spcBef>
              <a:tabLst>
                <a:tab algn="l" pos="0"/>
              </a:tabLst>
            </a:pPr>
            <a:endParaRPr b="0" lang="hu-HU" sz="1800" spc="-1" strike="noStrike">
              <a:solidFill>
                <a:srgbClr val="000000"/>
              </a:solidFill>
              <a:latin typeface="Arial"/>
            </a:endParaRPr>
          </a:p>
        </p:txBody>
      </p:sp>
      <p:sp>
        <p:nvSpPr>
          <p:cNvPr id="12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Results</a:t>
            </a:r>
            <a:endParaRPr b="0" lang="hu-HU" sz="4000" spc="-1" strike="noStrike">
              <a:solidFill>
                <a:srgbClr val="000000"/>
              </a:solidFill>
              <a:latin typeface="Arial"/>
            </a:endParaRPr>
          </a:p>
        </p:txBody>
      </p:sp>
      <p:sp>
        <p:nvSpPr>
          <p:cNvPr id="2" name="PlaceHolder 1"/>
          <p:cNvSpPr>
            <a:spLocks noGrp="1"/>
          </p:cNvSpPr>
          <p:nvPr>
            <p:ph type="sldNum" idx="1"/>
          </p:nvPr>
        </p:nvSpPr>
        <p:spPr/>
        <p:txBody>
          <a:bodyPr/>
          <a:p>
            <a:fld id="{E66D043F-7286-4EB9-9A58-8E28B354D709}"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1" name="TextBox 1"/>
          <p:cNvSpPr/>
          <p:nvPr/>
        </p:nvSpPr>
        <p:spPr>
          <a:xfrm>
            <a:off x="81144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2</a:t>
            </a:r>
            <a:endParaRPr b="0" lang="hu-HU"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2" name="PlaceHolder 1"/>
          <p:cNvSpPr>
            <a:spLocks noGrp="1"/>
          </p:cNvSpPr>
          <p:nvPr>
            <p:ph/>
          </p:nvPr>
        </p:nvSpPr>
        <p:spPr>
          <a:xfrm>
            <a:off x="865080" y="1337400"/>
            <a:ext cx="10474920" cy="190260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Symbol" charset="2"/>
              <a:buChar char=""/>
            </a:pPr>
            <a:r>
              <a:rPr b="0" lang="en-CA" sz="1400" spc="-1" strike="noStrike">
                <a:solidFill>
                  <a:schemeClr val="accent3">
                    <a:lumMod val="25000"/>
                  </a:schemeClr>
                </a:solidFill>
                <a:latin typeface="Abadi"/>
              </a:rPr>
              <a:t>Early flights: Lower success rate (blue = failure)  </a:t>
            </a:r>
            <a:endParaRPr b="0" lang="en-US" sz="1400" spc="-1" strike="noStrike">
              <a:solidFill>
                <a:schemeClr val="dk1"/>
              </a:solidFill>
              <a:latin typeface="Calibri"/>
            </a:endParaRPr>
          </a:p>
          <a:p>
            <a:pPr marL="228600" indent="-228600" defTabSz="914400">
              <a:lnSpc>
                <a:spcPct val="100000"/>
              </a:lnSpc>
              <a:spcBef>
                <a:spcPts val="1400"/>
              </a:spcBef>
              <a:buClr>
                <a:srgbClr val="292929"/>
              </a:buClr>
              <a:buFont typeface="Symbol" charset="2"/>
              <a:buChar char=""/>
            </a:pPr>
            <a:r>
              <a:rPr b="0" lang="en-CA" sz="1400" spc="-1" strike="noStrike">
                <a:solidFill>
                  <a:schemeClr val="accent3">
                    <a:lumMod val="25000"/>
                  </a:schemeClr>
                </a:solidFill>
                <a:latin typeface="Abadi"/>
              </a:rPr>
              <a:t>Later flights: Higher success rate (orange = success)  </a:t>
            </a:r>
            <a:endParaRPr b="0" lang="en-US" sz="1400" spc="-1" strike="noStrike">
              <a:solidFill>
                <a:schemeClr val="dk1"/>
              </a:solidFill>
              <a:latin typeface="Calibri"/>
            </a:endParaRPr>
          </a:p>
          <a:p>
            <a:pPr marL="228600" indent="-228600" defTabSz="914400">
              <a:lnSpc>
                <a:spcPct val="100000"/>
              </a:lnSpc>
              <a:spcBef>
                <a:spcPts val="1400"/>
              </a:spcBef>
              <a:buClr>
                <a:srgbClr val="292929"/>
              </a:buClr>
              <a:buFont typeface="Symbol" charset="2"/>
              <a:buChar char=""/>
            </a:pPr>
            <a:r>
              <a:rPr b="0" lang="en-CA" sz="1400" spc="-1" strike="noStrike">
                <a:solidFill>
                  <a:schemeClr val="accent3">
                    <a:lumMod val="25000"/>
                  </a:schemeClr>
                </a:solidFill>
                <a:latin typeface="Abadi"/>
              </a:rPr>
              <a:t>~50% of launches originated from CCAFS SLC-40  </a:t>
            </a:r>
            <a:endParaRPr b="0" lang="en-US" sz="1400" spc="-1" strike="noStrike">
              <a:solidFill>
                <a:schemeClr val="dk1"/>
              </a:solidFill>
              <a:latin typeface="Calibri"/>
            </a:endParaRPr>
          </a:p>
          <a:p>
            <a:pPr marL="228600" indent="-228600" defTabSz="914400">
              <a:lnSpc>
                <a:spcPct val="100000"/>
              </a:lnSpc>
              <a:spcBef>
                <a:spcPts val="1400"/>
              </a:spcBef>
              <a:buClr>
                <a:srgbClr val="292929"/>
              </a:buClr>
              <a:buFont typeface="Symbol" charset="2"/>
              <a:buChar char=""/>
            </a:pPr>
            <a:r>
              <a:rPr b="0" lang="en-CA" sz="1400" spc="-1" strike="noStrike">
                <a:solidFill>
                  <a:schemeClr val="accent3">
                    <a:lumMod val="25000"/>
                  </a:schemeClr>
                </a:solidFill>
                <a:latin typeface="Abadi"/>
              </a:rPr>
              <a:t>VAFB SLC-4E and KSC LC-39A exhibit **higher success rates </a:t>
            </a:r>
            <a:endParaRPr b="0" lang="en-US" sz="1400" spc="-1" strike="noStrike">
              <a:solidFill>
                <a:schemeClr val="dk1"/>
              </a:solidFill>
              <a:latin typeface="Calibri"/>
            </a:endParaRPr>
          </a:p>
          <a:p>
            <a:pPr marL="228600" indent="0" defTabSz="914400">
              <a:lnSpc>
                <a:spcPct val="100000"/>
              </a:lnSpc>
              <a:spcBef>
                <a:spcPts val="1400"/>
              </a:spcBef>
              <a:buNone/>
            </a:pPr>
            <a:r>
              <a:rPr b="1" lang="en-CA" sz="1400" spc="-1" strike="noStrike">
                <a:solidFill>
                  <a:schemeClr val="accent3">
                    <a:lumMod val="25000"/>
                  </a:schemeClr>
                </a:solidFill>
                <a:latin typeface="Abadi"/>
              </a:rPr>
              <a:t>Conclusion:</a:t>
            </a:r>
            <a:r>
              <a:rPr b="0" lang="en-CA" sz="1400" spc="-1" strike="noStrike">
                <a:solidFill>
                  <a:schemeClr val="accent3">
                    <a:lumMod val="25000"/>
                  </a:schemeClr>
                </a:solidFill>
                <a:latin typeface="Abadi"/>
              </a:rPr>
              <a:t> Newer launches are significantly more likely to succeed</a:t>
            </a:r>
            <a:endParaRPr b="0" lang="en-US" sz="1400" spc="-1" strike="noStrike">
              <a:solidFill>
                <a:schemeClr val="dk1"/>
              </a:solidFill>
              <a:latin typeface="Calibri"/>
            </a:endParaRPr>
          </a:p>
        </p:txBody>
      </p:sp>
      <p:sp>
        <p:nvSpPr>
          <p:cNvPr id="12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Flight Number vs. Launch Site</a:t>
            </a:r>
            <a:endParaRPr b="0" lang="hu-HU" sz="4000" spc="-1" strike="noStrike">
              <a:solidFill>
                <a:srgbClr val="000000"/>
              </a:solidFill>
              <a:latin typeface="Arial"/>
            </a:endParaRPr>
          </a:p>
        </p:txBody>
      </p:sp>
      <p:pic>
        <p:nvPicPr>
          <p:cNvPr id="124" name="" descr=""/>
          <p:cNvPicPr/>
          <p:nvPr/>
        </p:nvPicPr>
        <p:blipFill>
          <a:blip r:embed="rId2"/>
          <a:stretch/>
        </p:blipFill>
        <p:spPr>
          <a:xfrm>
            <a:off x="865080" y="3510720"/>
            <a:ext cx="10561320" cy="2069280"/>
          </a:xfrm>
          <a:prstGeom prst="rect">
            <a:avLst/>
          </a:prstGeom>
          <a:ln w="0">
            <a:noFill/>
          </a:ln>
        </p:spPr>
      </p:pic>
      <p:sp>
        <p:nvSpPr>
          <p:cNvPr id="3" name="PlaceHolder 2"/>
          <p:cNvSpPr>
            <a:spLocks noGrp="1"/>
          </p:cNvSpPr>
          <p:nvPr>
            <p:ph type="sldNum" idx="1"/>
          </p:nvPr>
        </p:nvSpPr>
        <p:spPr/>
        <p:txBody>
          <a:bodyPr/>
          <a:p>
            <a:fld id="{7B1611A2-D6F7-4260-8179-F7F1F442D88D}"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PlaceHolder 1"/>
          <p:cNvSpPr>
            <a:spLocks noGrp="1"/>
          </p:cNvSpPr>
          <p:nvPr>
            <p:ph type="sldNum" idx="37"/>
          </p:nvPr>
        </p:nvSpPr>
        <p:spPr>
          <a:xfrm>
            <a:off x="8714880" y="6025680"/>
            <a:ext cx="2742840" cy="401400"/>
          </a:xfrm>
          <a:prstGeom prst="rect">
            <a:avLst/>
          </a:prstGeom>
          <a:noFill/>
          <a:ln w="0">
            <a:noFill/>
          </a:ln>
        </p:spPr>
        <p:txBody>
          <a:bodyPr lIns="91440" rIns="91440" tIns="45720" bIns="45720" anchor="ctr">
            <a:norm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37EE08F8-2AB5-45BF-937A-AAB33DE81989}" type="slidenum">
              <a:rPr b="0" lang="en-US" sz="1600" spc="-1" strike="noStrike">
                <a:solidFill>
                  <a:srgbClr val="1c7ddb"/>
                </a:solidFill>
                <a:latin typeface="Abadi"/>
              </a:rPr>
              <a:t>2</a:t>
            </a:fld>
            <a:endParaRPr b="0" lang="hu-HU" sz="1600" spc="-1" strike="noStrike">
              <a:solidFill>
                <a:srgbClr val="000000"/>
              </a:solidFill>
              <a:latin typeface="Times New Roman"/>
            </a:endParaRPr>
          </a:p>
        </p:txBody>
      </p:sp>
      <p:sp>
        <p:nvSpPr>
          <p:cNvPr id="7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Executive Summary</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Introduction</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Methodology</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Results</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Conclusion</a:t>
            </a:r>
            <a:endParaRPr b="0" lang="hu-HU"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Appendix</a:t>
            </a:r>
            <a:endParaRPr b="0" lang="hu-HU" sz="2200" spc="-1" strike="noStrike">
              <a:solidFill>
                <a:srgbClr val="000000"/>
              </a:solidFill>
              <a:latin typeface="Arial"/>
            </a:endParaRPr>
          </a:p>
        </p:txBody>
      </p:sp>
      <p:sp>
        <p:nvSpPr>
          <p:cNvPr id="7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Outline</a:t>
            </a:r>
            <a:endParaRPr b="0" lang="hu-HU"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5" name="PlaceHolder 1"/>
          <p:cNvSpPr>
            <a:spLocks noGrp="1"/>
          </p:cNvSpPr>
          <p:nvPr>
            <p:ph/>
          </p:nvPr>
        </p:nvSpPr>
        <p:spPr>
          <a:xfrm>
            <a:off x="770040" y="1440000"/>
            <a:ext cx="10569960" cy="198000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000000"/>
              </a:buClr>
              <a:buSzPct val="45000"/>
              <a:buFont typeface="Symbol" charset="2"/>
              <a:buChar char=""/>
            </a:pPr>
            <a:r>
              <a:rPr b="0" lang="en-US" sz="1600" spc="-1" strike="noStrike">
                <a:solidFill>
                  <a:schemeClr val="accent3">
                    <a:lumMod val="25000"/>
                  </a:schemeClr>
                </a:solidFill>
                <a:latin typeface="Abadi"/>
              </a:rPr>
              <a:t>Typically, the </a:t>
            </a:r>
            <a:r>
              <a:rPr b="1" lang="en-US" sz="1600" spc="-1" strike="noStrike">
                <a:solidFill>
                  <a:schemeClr val="accent3">
                    <a:lumMod val="25000"/>
                  </a:schemeClr>
                </a:solidFill>
                <a:latin typeface="Abadi"/>
              </a:rPr>
              <a:t>higher </a:t>
            </a:r>
            <a:r>
              <a:rPr b="0" lang="en-US" sz="1600" spc="-1" strike="noStrike">
                <a:solidFill>
                  <a:schemeClr val="accent3">
                    <a:lumMod val="25000"/>
                  </a:schemeClr>
                </a:solidFill>
                <a:latin typeface="Abadi"/>
              </a:rPr>
              <a:t>the </a:t>
            </a:r>
            <a:r>
              <a:rPr b="1" lang="en-US" sz="1600" spc="-1" strike="noStrike">
                <a:solidFill>
                  <a:schemeClr val="accent3">
                    <a:lumMod val="25000"/>
                  </a:schemeClr>
                </a:solidFill>
                <a:latin typeface="Abadi"/>
              </a:rPr>
              <a:t>payload mass </a:t>
            </a:r>
            <a:r>
              <a:rPr b="0" lang="en-US" sz="1600" spc="-1" strike="noStrike">
                <a:solidFill>
                  <a:schemeClr val="accent3">
                    <a:lumMod val="25000"/>
                  </a:schemeClr>
                </a:solidFill>
                <a:latin typeface="Abadi"/>
              </a:rPr>
              <a:t>(kg), the </a:t>
            </a:r>
            <a:r>
              <a:rPr b="1" lang="en-US" sz="1600" spc="-1" strike="noStrike">
                <a:solidFill>
                  <a:schemeClr val="accent3">
                    <a:lumMod val="25000"/>
                  </a:schemeClr>
                </a:solidFill>
                <a:latin typeface="Abadi"/>
              </a:rPr>
              <a:t>higher </a:t>
            </a:r>
            <a:r>
              <a:rPr b="0" lang="en-US" sz="1600" spc="-1" strike="noStrike">
                <a:solidFill>
                  <a:schemeClr val="accent3">
                    <a:lumMod val="25000"/>
                  </a:schemeClr>
                </a:solidFill>
                <a:latin typeface="Abadi"/>
              </a:rPr>
              <a:t>the </a:t>
            </a:r>
            <a:r>
              <a:rPr b="1" lang="en-US" sz="1600" spc="-1" strike="noStrike">
                <a:solidFill>
                  <a:schemeClr val="accent3">
                    <a:lumMod val="25000"/>
                  </a:schemeClr>
                </a:solidFill>
                <a:latin typeface="Abadi"/>
              </a:rPr>
              <a:t>success rate </a:t>
            </a:r>
            <a:endParaRPr b="0" lang="en-US" sz="1600" spc="-1" strike="noStrike">
              <a:solidFill>
                <a:schemeClr val="dk1"/>
              </a:solidFill>
              <a:latin typeface="Abadi"/>
            </a:endParaRPr>
          </a:p>
          <a:p>
            <a:pPr marL="228600" indent="-228600" defTabSz="914400">
              <a:lnSpc>
                <a:spcPct val="100000"/>
              </a:lnSpc>
              <a:spcBef>
                <a:spcPts val="1400"/>
              </a:spcBef>
              <a:buClr>
                <a:srgbClr val="000000"/>
              </a:buClr>
              <a:buSzPct val="45000"/>
              <a:buFont typeface="Symbol" charset="2"/>
              <a:buChar char=""/>
            </a:pPr>
            <a:r>
              <a:rPr b="0" lang="en-US" sz="1600" spc="-1" strike="noStrike">
                <a:solidFill>
                  <a:schemeClr val="accent3">
                    <a:lumMod val="25000"/>
                  </a:schemeClr>
                </a:solidFill>
                <a:latin typeface="Abadi"/>
              </a:rPr>
              <a:t>Most launces with a payload greater than 7,000 kg were successful</a:t>
            </a:r>
            <a:endParaRPr b="0" lang="en-US" sz="1600" spc="-1" strike="noStrike">
              <a:solidFill>
                <a:schemeClr val="dk1"/>
              </a:solidFill>
              <a:latin typeface="Abadi"/>
            </a:endParaRPr>
          </a:p>
          <a:p>
            <a:pPr marL="228600" indent="-228600" defTabSz="914400">
              <a:lnSpc>
                <a:spcPct val="100000"/>
              </a:lnSpc>
              <a:spcBef>
                <a:spcPts val="1400"/>
              </a:spcBef>
              <a:buClr>
                <a:srgbClr val="000000"/>
              </a:buClr>
              <a:buSzPct val="45000"/>
              <a:buFont typeface="Symbol" charset="2"/>
              <a:buChar char=""/>
            </a:pPr>
            <a:r>
              <a:rPr b="0" lang="en-US" sz="1600" spc="-1" strike="noStrike">
                <a:solidFill>
                  <a:schemeClr val="accent3">
                    <a:lumMod val="25000"/>
                  </a:schemeClr>
                </a:solidFill>
                <a:latin typeface="Abadi"/>
              </a:rPr>
              <a:t>KSC LC 39A has a 100% success rate for launches less than 5,500 kg</a:t>
            </a:r>
            <a:endParaRPr b="0" lang="en-US" sz="1600" spc="-1" strike="noStrike">
              <a:solidFill>
                <a:schemeClr val="dk1"/>
              </a:solidFill>
              <a:latin typeface="Abadi"/>
            </a:endParaRPr>
          </a:p>
          <a:p>
            <a:pPr marL="228600" indent="-228600" defTabSz="914400">
              <a:lnSpc>
                <a:spcPct val="100000"/>
              </a:lnSpc>
              <a:spcBef>
                <a:spcPts val="1400"/>
              </a:spcBef>
              <a:buClr>
                <a:srgbClr val="000000"/>
              </a:buClr>
              <a:buSzPct val="45000"/>
              <a:buFont typeface="Symbol" charset="2"/>
              <a:buChar char=""/>
            </a:pPr>
            <a:r>
              <a:rPr b="0" lang="en-US" sz="1600" spc="-1" strike="noStrike">
                <a:solidFill>
                  <a:schemeClr val="accent3">
                    <a:lumMod val="25000"/>
                  </a:schemeClr>
                </a:solidFill>
                <a:latin typeface="Abadi"/>
              </a:rPr>
              <a:t>VAFB SKC 4E has not launched anything greater than ~10,000 kg</a:t>
            </a:r>
            <a:endParaRPr b="0" lang="en-US" sz="1600" spc="-1" strike="noStrike">
              <a:solidFill>
                <a:schemeClr val="dk1"/>
              </a:solidFill>
              <a:latin typeface="Abadi"/>
            </a:endParaRPr>
          </a:p>
        </p:txBody>
      </p:sp>
      <p:sp>
        <p:nvSpPr>
          <p:cNvPr id="12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Payload vs. Launch Site</a:t>
            </a:r>
            <a:endParaRPr b="0" lang="hu-HU" sz="4000" spc="-1" strike="noStrike">
              <a:solidFill>
                <a:srgbClr val="000000"/>
              </a:solidFill>
              <a:latin typeface="Arial"/>
            </a:endParaRPr>
          </a:p>
        </p:txBody>
      </p:sp>
      <p:pic>
        <p:nvPicPr>
          <p:cNvPr id="127" name="" descr=""/>
          <p:cNvPicPr/>
          <p:nvPr/>
        </p:nvPicPr>
        <p:blipFill>
          <a:blip r:embed="rId2"/>
          <a:stretch/>
        </p:blipFill>
        <p:spPr>
          <a:xfrm>
            <a:off x="408240" y="3727800"/>
            <a:ext cx="11291760" cy="2212200"/>
          </a:xfrm>
          <a:prstGeom prst="rect">
            <a:avLst/>
          </a:prstGeom>
          <a:ln w="0">
            <a:noFill/>
          </a:ln>
        </p:spPr>
      </p:pic>
      <p:sp>
        <p:nvSpPr>
          <p:cNvPr id="3" name="PlaceHolder 2"/>
          <p:cNvSpPr>
            <a:spLocks noGrp="1"/>
          </p:cNvSpPr>
          <p:nvPr>
            <p:ph type="sldNum" idx="1"/>
          </p:nvPr>
        </p:nvSpPr>
        <p:spPr/>
        <p:txBody>
          <a:bodyPr/>
          <a:p>
            <a:fld id="{23DD4360-B83A-4731-BE9C-05D65C6A7E69}"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8" name="PlaceHolder 1"/>
          <p:cNvSpPr>
            <a:spLocks noGrp="1"/>
          </p:cNvSpPr>
          <p:nvPr>
            <p:ph/>
          </p:nvPr>
        </p:nvSpPr>
        <p:spPr>
          <a:xfrm>
            <a:off x="720000" y="1440000"/>
            <a:ext cx="3960000" cy="252000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100% Success Rate: ES L1, GEO, HEO and SSO</a:t>
            </a: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50%-80% Success Rate : GTO, ISS, LEO, MEO, PO</a:t>
            </a: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0% Success Rate: SO</a:t>
            </a:r>
            <a:endParaRPr b="0" lang="en-US" sz="2200" spc="-1" strike="noStrike">
              <a:solidFill>
                <a:schemeClr val="dk1"/>
              </a:solidFill>
              <a:latin typeface="Calibri"/>
            </a:endParaRPr>
          </a:p>
        </p:txBody>
      </p:sp>
      <p:sp>
        <p:nvSpPr>
          <p:cNvPr id="12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Success Rate vs. Orbit Type</a:t>
            </a:r>
            <a:endParaRPr b="0" lang="hu-HU" sz="4000" spc="-1" strike="noStrike">
              <a:solidFill>
                <a:srgbClr val="000000"/>
              </a:solidFill>
              <a:latin typeface="Arial"/>
            </a:endParaRPr>
          </a:p>
        </p:txBody>
      </p:sp>
      <p:pic>
        <p:nvPicPr>
          <p:cNvPr id="130" name="" descr=""/>
          <p:cNvPicPr/>
          <p:nvPr/>
        </p:nvPicPr>
        <p:blipFill>
          <a:blip r:embed="rId2"/>
          <a:stretch/>
        </p:blipFill>
        <p:spPr>
          <a:xfrm>
            <a:off x="4680000" y="1440000"/>
            <a:ext cx="6840000" cy="4392000"/>
          </a:xfrm>
          <a:prstGeom prst="rect">
            <a:avLst/>
          </a:prstGeom>
          <a:ln w="0">
            <a:noFill/>
          </a:ln>
        </p:spPr>
      </p:pic>
      <p:sp>
        <p:nvSpPr>
          <p:cNvPr id="3" name="PlaceHolder 2"/>
          <p:cNvSpPr>
            <a:spLocks noGrp="1"/>
          </p:cNvSpPr>
          <p:nvPr>
            <p:ph type="sldNum" idx="1"/>
          </p:nvPr>
        </p:nvSpPr>
        <p:spPr/>
        <p:txBody>
          <a:bodyPr/>
          <a:p>
            <a:fld id="{9843B7FE-7F0B-4E62-8453-DCF80F519F16}"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1" name="PlaceHolder 1"/>
          <p:cNvSpPr>
            <a:spLocks noGrp="1"/>
          </p:cNvSpPr>
          <p:nvPr>
            <p:ph/>
          </p:nvPr>
        </p:nvSpPr>
        <p:spPr>
          <a:xfrm>
            <a:off x="770040" y="1408680"/>
            <a:ext cx="10569960" cy="165132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success rate typically increases with the number of flights for each orbit</a:t>
            </a: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This relationship is highly apparent for the LEO orbit</a:t>
            </a: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GTO orbit, however, does not follow this trend</a:t>
            </a:r>
            <a:endParaRPr b="0" lang="en-US" sz="2200" spc="-1" strike="noStrike">
              <a:solidFill>
                <a:schemeClr val="dk1"/>
              </a:solidFill>
              <a:latin typeface="Calibri"/>
            </a:endParaRPr>
          </a:p>
        </p:txBody>
      </p:sp>
      <p:sp>
        <p:nvSpPr>
          <p:cNvPr id="13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Flight Number vs. Orbit Type</a:t>
            </a:r>
            <a:endParaRPr b="0" lang="hu-HU" sz="4000" spc="-1" strike="noStrike">
              <a:solidFill>
                <a:srgbClr val="000000"/>
              </a:solidFill>
              <a:latin typeface="Arial"/>
            </a:endParaRPr>
          </a:p>
        </p:txBody>
      </p:sp>
      <p:pic>
        <p:nvPicPr>
          <p:cNvPr id="133" name="" descr=""/>
          <p:cNvPicPr/>
          <p:nvPr/>
        </p:nvPicPr>
        <p:blipFill>
          <a:blip r:embed="rId2"/>
          <a:stretch/>
        </p:blipFill>
        <p:spPr>
          <a:xfrm>
            <a:off x="540000" y="3714840"/>
            <a:ext cx="11340000" cy="2225160"/>
          </a:xfrm>
          <a:prstGeom prst="rect">
            <a:avLst/>
          </a:prstGeom>
          <a:ln w="0">
            <a:noFill/>
          </a:ln>
        </p:spPr>
      </p:pic>
      <p:sp>
        <p:nvSpPr>
          <p:cNvPr id="3" name="PlaceHolder 2"/>
          <p:cNvSpPr>
            <a:spLocks noGrp="1"/>
          </p:cNvSpPr>
          <p:nvPr>
            <p:ph type="sldNum" idx="1"/>
          </p:nvPr>
        </p:nvSpPr>
        <p:spPr/>
        <p:txBody>
          <a:bodyPr/>
          <a:p>
            <a:fld id="{91A039D5-0A3C-4FAB-9B46-2D9FFC0E49B2}"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4" name="PlaceHolder 1"/>
          <p:cNvSpPr>
            <a:spLocks noGrp="1"/>
          </p:cNvSpPr>
          <p:nvPr>
            <p:ph/>
          </p:nvPr>
        </p:nvSpPr>
        <p:spPr>
          <a:xfrm>
            <a:off x="770040" y="1408680"/>
            <a:ext cx="10569960" cy="219132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Heavy payloads are better with LEO, ISS and PO orbits</a:t>
            </a: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GTO orbit has mixed success with heavier payloads</a:t>
            </a:r>
            <a:endParaRPr b="0" lang="en-US" sz="2200" spc="-1" strike="noStrike">
              <a:solidFill>
                <a:schemeClr val="dk1"/>
              </a:solidFill>
              <a:latin typeface="Calibri"/>
            </a:endParaRPr>
          </a:p>
        </p:txBody>
      </p:sp>
      <p:sp>
        <p:nvSpPr>
          <p:cNvPr id="13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Payload vs. Orbit Type</a:t>
            </a:r>
            <a:endParaRPr b="0" lang="hu-HU" sz="4000" spc="-1" strike="noStrike">
              <a:solidFill>
                <a:srgbClr val="000000"/>
              </a:solidFill>
              <a:latin typeface="Arial"/>
            </a:endParaRPr>
          </a:p>
        </p:txBody>
      </p:sp>
      <p:pic>
        <p:nvPicPr>
          <p:cNvPr id="136" name="" descr=""/>
          <p:cNvPicPr/>
          <p:nvPr/>
        </p:nvPicPr>
        <p:blipFill>
          <a:blip r:embed="rId2"/>
          <a:stretch/>
        </p:blipFill>
        <p:spPr>
          <a:xfrm>
            <a:off x="286920" y="3125160"/>
            <a:ext cx="11593080" cy="2274840"/>
          </a:xfrm>
          <a:prstGeom prst="rect">
            <a:avLst/>
          </a:prstGeom>
          <a:ln w="0">
            <a:noFill/>
          </a:ln>
        </p:spPr>
      </p:pic>
      <p:sp>
        <p:nvSpPr>
          <p:cNvPr id="3" name="PlaceHolder 2"/>
          <p:cNvSpPr>
            <a:spLocks noGrp="1"/>
          </p:cNvSpPr>
          <p:nvPr>
            <p:ph type="sldNum" idx="1"/>
          </p:nvPr>
        </p:nvSpPr>
        <p:spPr/>
        <p:txBody>
          <a:bodyPr/>
          <a:p>
            <a:fld id="{3D64CFB1-6AB3-415F-BD2B-7D8F99CF2B38}"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7" name="PlaceHolder 1"/>
          <p:cNvSpPr>
            <a:spLocks noGrp="1"/>
          </p:cNvSpPr>
          <p:nvPr>
            <p:ph/>
          </p:nvPr>
        </p:nvSpPr>
        <p:spPr>
          <a:xfrm>
            <a:off x="770040" y="1408680"/>
            <a:ext cx="3931920" cy="381132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success rate improved from 2013-2017 and 2018-2019</a:t>
            </a: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success rate decreased from 2017-2018 and from 2019 -2020</a:t>
            </a: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Overall, the success rate has improved since 2013</a:t>
            </a:r>
            <a:endParaRPr b="0" lang="en-US" sz="2200" spc="-1" strike="noStrike">
              <a:solidFill>
                <a:schemeClr val="dk1"/>
              </a:solidFill>
              <a:latin typeface="Calibri"/>
            </a:endParaRPr>
          </a:p>
        </p:txBody>
      </p:sp>
      <p:sp>
        <p:nvSpPr>
          <p:cNvPr id="13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Launch Success Yearly Trend</a:t>
            </a:r>
            <a:endParaRPr b="0" lang="hu-HU" sz="4000" spc="-1" strike="noStrike">
              <a:solidFill>
                <a:srgbClr val="000000"/>
              </a:solidFill>
              <a:latin typeface="Arial"/>
            </a:endParaRPr>
          </a:p>
        </p:txBody>
      </p:sp>
      <p:pic>
        <p:nvPicPr>
          <p:cNvPr id="139" name="" descr=""/>
          <p:cNvPicPr/>
          <p:nvPr/>
        </p:nvPicPr>
        <p:blipFill>
          <a:blip r:embed="rId2"/>
          <a:stretch/>
        </p:blipFill>
        <p:spPr>
          <a:xfrm>
            <a:off x="4601160" y="1408680"/>
            <a:ext cx="6918840" cy="4531320"/>
          </a:xfrm>
          <a:prstGeom prst="rect">
            <a:avLst/>
          </a:prstGeom>
          <a:ln w="0">
            <a:noFill/>
          </a:ln>
        </p:spPr>
      </p:pic>
      <p:sp>
        <p:nvSpPr>
          <p:cNvPr id="3" name="PlaceHolder 2"/>
          <p:cNvSpPr>
            <a:spLocks noGrp="1"/>
          </p:cNvSpPr>
          <p:nvPr>
            <p:ph type="sldNum" idx="1"/>
          </p:nvPr>
        </p:nvSpPr>
        <p:spPr/>
        <p:txBody>
          <a:bodyPr/>
          <a:p>
            <a:fld id="{EA157303-0D82-4DEA-8057-88AC3569C6C1}"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0" name="PlaceHolder 1"/>
          <p:cNvSpPr>
            <a:spLocks noGrp="1"/>
          </p:cNvSpPr>
          <p:nvPr>
            <p:ph/>
          </p:nvPr>
        </p:nvSpPr>
        <p:spPr>
          <a:xfrm>
            <a:off x="770040" y="1825560"/>
            <a:ext cx="4809960" cy="3394440"/>
          </a:xfrm>
          <a:prstGeom prst="rect">
            <a:avLst/>
          </a:prstGeom>
          <a:noFill/>
          <a:ln w="0">
            <a:noFill/>
          </a:ln>
        </p:spPr>
        <p:txBody>
          <a:bodyPr lIns="90000" rIns="90000" tIns="45000" bIns="45000" anchor="t">
            <a:normAutofit/>
          </a:bodyPr>
          <a:p>
            <a:pPr indent="0" defTabSz="914400">
              <a:lnSpc>
                <a:spcPct val="100000"/>
              </a:lnSpc>
              <a:spcBef>
                <a:spcPts val="1117"/>
              </a:spcBef>
              <a:buNone/>
            </a:pPr>
            <a:r>
              <a:rPr b="0" lang="en-US" sz="1800" spc="-1" strike="noStrike">
                <a:solidFill>
                  <a:schemeClr val="accent3">
                    <a:lumMod val="25000"/>
                  </a:schemeClr>
                </a:solidFill>
                <a:latin typeface="Abadi"/>
              </a:rPr>
              <a:t>To Find the unique launch site names, we had to use the DISTINCT key word.</a:t>
            </a:r>
            <a:endParaRPr b="0" lang="en-US" sz="1800" spc="-1" strike="noStrike">
              <a:solidFill>
                <a:schemeClr val="dk1"/>
              </a:solidFill>
              <a:latin typeface="Abadi"/>
              <a:ea typeface="Microsoft YaHei"/>
            </a:endParaRPr>
          </a:p>
          <a:p>
            <a:pPr indent="0" defTabSz="914400">
              <a:lnSpc>
                <a:spcPct val="100000"/>
              </a:lnSpc>
              <a:spcBef>
                <a:spcPts val="1117"/>
              </a:spcBef>
              <a:buNone/>
            </a:pPr>
            <a:endParaRPr b="0" lang="en-US" sz="1800" spc="-1" strike="noStrike">
              <a:solidFill>
                <a:schemeClr val="dk1"/>
              </a:solidFill>
              <a:latin typeface="Abadi"/>
              <a:ea typeface="Microsoft YaHei"/>
            </a:endParaRPr>
          </a:p>
          <a:p>
            <a:pPr indent="0" defTabSz="914400">
              <a:lnSpc>
                <a:spcPct val="100000"/>
              </a:lnSpc>
              <a:spcBef>
                <a:spcPts val="1117"/>
              </a:spcBef>
              <a:buNone/>
            </a:pPr>
            <a:r>
              <a:rPr b="0" lang="en-US" sz="1800" spc="-1" strike="noStrike">
                <a:solidFill>
                  <a:schemeClr val="accent3">
                    <a:lumMod val="25000"/>
                  </a:schemeClr>
                </a:solidFill>
                <a:latin typeface="Abadi"/>
              </a:rPr>
              <a:t>The unique Launch Sites are the</a:t>
            </a:r>
            <a:endParaRPr b="0" lang="en-US" sz="1800" spc="-1" strike="noStrike">
              <a:solidFill>
                <a:schemeClr val="dk1"/>
              </a:solidFill>
              <a:latin typeface="Abadi"/>
              <a:ea typeface="Microsoft YaHei"/>
            </a:endParaRPr>
          </a:p>
          <a:p>
            <a:pPr marL="432000" indent="-324000" defTabSz="914400">
              <a:lnSpc>
                <a:spcPct val="100000"/>
              </a:lnSpc>
              <a:spcBef>
                <a:spcPts val="550"/>
              </a:spcBef>
              <a:buClr>
                <a:srgbClr val="292929"/>
              </a:buClr>
              <a:buFont typeface="Symbol" charset="2"/>
              <a:buChar char=""/>
            </a:pPr>
            <a:r>
              <a:rPr b="0" lang="en-US" sz="1800" spc="-1" strike="noStrike">
                <a:solidFill>
                  <a:schemeClr val="accent3">
                    <a:lumMod val="25000"/>
                  </a:schemeClr>
                </a:solidFill>
                <a:latin typeface="Abadi"/>
              </a:rPr>
              <a:t>CCAFS LC-40</a:t>
            </a:r>
            <a:endParaRPr b="0" lang="en-US" sz="1800" spc="-1" strike="noStrike">
              <a:solidFill>
                <a:schemeClr val="dk1"/>
              </a:solidFill>
              <a:latin typeface="Abadi"/>
              <a:ea typeface="Microsoft YaHei"/>
            </a:endParaRPr>
          </a:p>
          <a:p>
            <a:pPr marL="432000" indent="-324000" defTabSz="914400">
              <a:lnSpc>
                <a:spcPct val="100000"/>
              </a:lnSpc>
              <a:spcBef>
                <a:spcPts val="550"/>
              </a:spcBef>
              <a:buClr>
                <a:srgbClr val="292929"/>
              </a:buClr>
              <a:buFont typeface="Symbol" charset="2"/>
              <a:buChar char=""/>
            </a:pPr>
            <a:r>
              <a:rPr b="0" lang="en-US" sz="1800" spc="-1" strike="noStrike">
                <a:solidFill>
                  <a:schemeClr val="accent3">
                    <a:lumMod val="25000"/>
                  </a:schemeClr>
                </a:solidFill>
                <a:latin typeface="Abadi"/>
              </a:rPr>
              <a:t>VAFB SLC-4E</a:t>
            </a:r>
            <a:endParaRPr b="0" lang="en-US" sz="1800" spc="-1" strike="noStrike">
              <a:solidFill>
                <a:schemeClr val="dk1"/>
              </a:solidFill>
              <a:latin typeface="Abadi"/>
              <a:ea typeface="Microsoft YaHei"/>
            </a:endParaRPr>
          </a:p>
          <a:p>
            <a:pPr marL="432000" indent="-324000" defTabSz="914400">
              <a:lnSpc>
                <a:spcPct val="100000"/>
              </a:lnSpc>
              <a:spcBef>
                <a:spcPts val="550"/>
              </a:spcBef>
              <a:buClr>
                <a:srgbClr val="292929"/>
              </a:buClr>
              <a:buFont typeface="Symbol" charset="2"/>
              <a:buChar char=""/>
            </a:pPr>
            <a:r>
              <a:rPr b="0" lang="en-US" sz="1800" spc="-1" strike="noStrike">
                <a:solidFill>
                  <a:schemeClr val="accent3">
                    <a:lumMod val="25000"/>
                  </a:schemeClr>
                </a:solidFill>
                <a:latin typeface="Abadi"/>
              </a:rPr>
              <a:t>KSC LC-39A</a:t>
            </a:r>
            <a:endParaRPr b="0" lang="en-US" sz="1800" spc="-1" strike="noStrike">
              <a:solidFill>
                <a:schemeClr val="dk1"/>
              </a:solidFill>
              <a:latin typeface="Abadi"/>
              <a:ea typeface="Microsoft YaHei"/>
            </a:endParaRPr>
          </a:p>
          <a:p>
            <a:pPr marL="432000" indent="-324000" defTabSz="914400">
              <a:lnSpc>
                <a:spcPct val="100000"/>
              </a:lnSpc>
              <a:spcBef>
                <a:spcPts val="550"/>
              </a:spcBef>
              <a:buClr>
                <a:srgbClr val="292929"/>
              </a:buClr>
              <a:buFont typeface="Symbol" charset="2"/>
              <a:buChar char=""/>
            </a:pPr>
            <a:r>
              <a:rPr b="0" lang="en-US" sz="1800" spc="-1" strike="noStrike">
                <a:solidFill>
                  <a:schemeClr val="accent3">
                    <a:lumMod val="25000"/>
                  </a:schemeClr>
                </a:solidFill>
                <a:latin typeface="Abadi"/>
              </a:rPr>
              <a:t>CCAFS SLC-40</a:t>
            </a:r>
            <a:endParaRPr b="0" lang="en-US" sz="1800" spc="-1" strike="noStrike">
              <a:solidFill>
                <a:schemeClr val="dk1"/>
              </a:solidFill>
              <a:latin typeface="Abadi"/>
              <a:ea typeface="Microsoft YaHei"/>
            </a:endParaRPr>
          </a:p>
        </p:txBody>
      </p:sp>
      <p:sp>
        <p:nvSpPr>
          <p:cNvPr id="14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All Launch Site Names</a:t>
            </a:r>
            <a:endParaRPr b="0" lang="hu-HU" sz="4000" spc="-1" strike="noStrike">
              <a:solidFill>
                <a:srgbClr val="000000"/>
              </a:solidFill>
              <a:latin typeface="Arial"/>
            </a:endParaRPr>
          </a:p>
        </p:txBody>
      </p:sp>
      <p:pic>
        <p:nvPicPr>
          <p:cNvPr id="142" name="" descr=""/>
          <p:cNvPicPr/>
          <p:nvPr/>
        </p:nvPicPr>
        <p:blipFill>
          <a:blip r:embed="rId2"/>
          <a:stretch/>
        </p:blipFill>
        <p:spPr>
          <a:xfrm>
            <a:off x="6300000" y="1725480"/>
            <a:ext cx="5086440" cy="3314520"/>
          </a:xfrm>
          <a:prstGeom prst="rect">
            <a:avLst/>
          </a:prstGeom>
          <a:ln w="0">
            <a:noFill/>
          </a:ln>
        </p:spPr>
      </p:pic>
      <p:sp>
        <p:nvSpPr>
          <p:cNvPr id="3" name="PlaceHolder 2"/>
          <p:cNvSpPr>
            <a:spLocks noGrp="1"/>
          </p:cNvSpPr>
          <p:nvPr>
            <p:ph type="sldNum" idx="1"/>
          </p:nvPr>
        </p:nvSpPr>
        <p:spPr/>
        <p:txBody>
          <a:bodyPr/>
          <a:p>
            <a:fld id="{DDA1F980-6820-4A00-BB2D-C979B0D199EC}"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3" name="PlaceHolder 1"/>
          <p:cNvSpPr>
            <a:spLocks noGrp="1"/>
          </p:cNvSpPr>
          <p:nvPr>
            <p:ph/>
          </p:nvPr>
        </p:nvSpPr>
        <p:spPr>
          <a:xfrm>
            <a:off x="770040" y="1440000"/>
            <a:ext cx="10569960" cy="126000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To find the launch sites names that start with ‘CCA’, we had to add a condition with the LIKE key word, to only select those rows with given word. The results we also limited to the first five returns with the LIMIT 5 key word pair.</a:t>
            </a:r>
            <a:endParaRPr b="0" lang="en-US" sz="2200" spc="-1" strike="noStrike">
              <a:solidFill>
                <a:schemeClr val="dk1"/>
              </a:solidFill>
              <a:latin typeface="Calibri"/>
            </a:endParaRPr>
          </a:p>
        </p:txBody>
      </p:sp>
      <p:sp>
        <p:nvSpPr>
          <p:cNvPr id="14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Launch Site Names Begin with 'CCA'</a:t>
            </a:r>
            <a:endParaRPr b="0" lang="hu-HU" sz="4000" spc="-1" strike="noStrike">
              <a:solidFill>
                <a:srgbClr val="000000"/>
              </a:solidFill>
              <a:latin typeface="Arial"/>
            </a:endParaRPr>
          </a:p>
        </p:txBody>
      </p:sp>
      <p:pic>
        <p:nvPicPr>
          <p:cNvPr id="145" name="" descr=""/>
          <p:cNvPicPr/>
          <p:nvPr/>
        </p:nvPicPr>
        <p:blipFill>
          <a:blip r:embed="rId2"/>
          <a:stretch/>
        </p:blipFill>
        <p:spPr>
          <a:xfrm>
            <a:off x="180000" y="3626640"/>
            <a:ext cx="11880000" cy="2270880"/>
          </a:xfrm>
          <a:prstGeom prst="rect">
            <a:avLst/>
          </a:prstGeom>
          <a:ln w="0">
            <a:noFill/>
          </a:ln>
        </p:spPr>
      </p:pic>
      <p:sp>
        <p:nvSpPr>
          <p:cNvPr id="3" name="PlaceHolder 2"/>
          <p:cNvSpPr>
            <a:spLocks noGrp="1"/>
          </p:cNvSpPr>
          <p:nvPr>
            <p:ph type="sldNum" idx="1"/>
          </p:nvPr>
        </p:nvSpPr>
        <p:spPr/>
        <p:txBody>
          <a:bodyPr/>
          <a:p>
            <a:fld id="{378BF4B3-B176-4483-8D25-597886EBAE23}"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6" name="PlaceHolder 1"/>
          <p:cNvSpPr>
            <a:spLocks noGrp="1"/>
          </p:cNvSpPr>
          <p:nvPr>
            <p:ph/>
          </p:nvPr>
        </p:nvSpPr>
        <p:spPr>
          <a:xfrm>
            <a:off x="770040" y="1825560"/>
            <a:ext cx="10209960" cy="159444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The total payload was found to be 48213 kg. This was calculated by using the SUM keyword when selecting the “Payload_Mass__kg_” column.</a:t>
            </a:r>
            <a:endParaRPr b="0" lang="en-US" sz="2200" spc="-1" strike="noStrike">
              <a:solidFill>
                <a:schemeClr val="dk1"/>
              </a:solidFill>
              <a:latin typeface="Calibri"/>
            </a:endParaRPr>
          </a:p>
        </p:txBody>
      </p:sp>
      <p:sp>
        <p:nvSpPr>
          <p:cNvPr id="14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Total Payload Mass</a:t>
            </a:r>
            <a:endParaRPr b="0" lang="hu-HU" sz="4000" spc="-1" strike="noStrike">
              <a:solidFill>
                <a:srgbClr val="000000"/>
              </a:solidFill>
              <a:latin typeface="Arial"/>
            </a:endParaRPr>
          </a:p>
        </p:txBody>
      </p:sp>
      <p:pic>
        <p:nvPicPr>
          <p:cNvPr id="148" name="" descr=""/>
          <p:cNvPicPr/>
          <p:nvPr/>
        </p:nvPicPr>
        <p:blipFill>
          <a:blip r:embed="rId2"/>
          <a:stretch/>
        </p:blipFill>
        <p:spPr>
          <a:xfrm>
            <a:off x="1487880" y="3420000"/>
            <a:ext cx="8592120" cy="1495080"/>
          </a:xfrm>
          <a:prstGeom prst="rect">
            <a:avLst/>
          </a:prstGeom>
          <a:ln w="0">
            <a:noFill/>
          </a:ln>
        </p:spPr>
      </p:pic>
      <p:sp>
        <p:nvSpPr>
          <p:cNvPr id="3" name="PlaceHolder 2"/>
          <p:cNvSpPr>
            <a:spLocks noGrp="1"/>
          </p:cNvSpPr>
          <p:nvPr>
            <p:ph type="sldNum" idx="1"/>
          </p:nvPr>
        </p:nvSpPr>
        <p:spPr/>
        <p:txBody>
          <a:bodyPr/>
          <a:p>
            <a:fld id="{C98B6C2D-3EC4-43C9-8C65-2376CBF435BC}"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9" name="PlaceHolder 1"/>
          <p:cNvSpPr>
            <a:spLocks noGrp="1"/>
          </p:cNvSpPr>
          <p:nvPr>
            <p:ph/>
          </p:nvPr>
        </p:nvSpPr>
        <p:spPr>
          <a:xfrm>
            <a:off x="770040" y="1409040"/>
            <a:ext cx="10569960" cy="435096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ea typeface="Microsoft YaHei"/>
              </a:rPr>
              <a:t>To calculate the average payload mass carried by booster version F9 v1.1, we had to add the AVG key word to our query, when selecting the </a:t>
            </a:r>
            <a:r>
              <a:rPr b="0" lang="en-US" sz="2200" spc="-1" strike="noStrike">
                <a:solidFill>
                  <a:schemeClr val="accent3">
                    <a:lumMod val="25000"/>
                  </a:schemeClr>
                </a:solidFill>
                <a:latin typeface="Abadi"/>
              </a:rPr>
              <a:t>“Payload_Mass__kg_” column.</a:t>
            </a:r>
            <a:endParaRPr b="0" lang="en-US" sz="2200" spc="-1" strike="noStrike">
              <a:solidFill>
                <a:schemeClr val="dk1"/>
              </a:solidFill>
              <a:latin typeface="Calibri"/>
            </a:endParaRPr>
          </a:p>
        </p:txBody>
      </p:sp>
      <p:sp>
        <p:nvSpPr>
          <p:cNvPr id="15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Average Payload Mass by F9 v1.1</a:t>
            </a:r>
            <a:endParaRPr b="0" lang="hu-HU" sz="4000" spc="-1" strike="noStrike">
              <a:solidFill>
                <a:srgbClr val="000000"/>
              </a:solidFill>
              <a:latin typeface="Arial"/>
            </a:endParaRPr>
          </a:p>
        </p:txBody>
      </p:sp>
      <p:pic>
        <p:nvPicPr>
          <p:cNvPr id="151" name="" descr=""/>
          <p:cNvPicPr/>
          <p:nvPr/>
        </p:nvPicPr>
        <p:blipFill>
          <a:blip r:embed="rId2"/>
          <a:stretch/>
        </p:blipFill>
        <p:spPr>
          <a:xfrm>
            <a:off x="1440000" y="3780000"/>
            <a:ext cx="8820720" cy="1495080"/>
          </a:xfrm>
          <a:prstGeom prst="rect">
            <a:avLst/>
          </a:prstGeom>
          <a:ln w="0">
            <a:noFill/>
          </a:ln>
        </p:spPr>
      </p:pic>
      <p:sp>
        <p:nvSpPr>
          <p:cNvPr id="3" name="PlaceHolder 2"/>
          <p:cNvSpPr>
            <a:spLocks noGrp="1"/>
          </p:cNvSpPr>
          <p:nvPr>
            <p:ph type="sldNum" idx="1"/>
          </p:nvPr>
        </p:nvSpPr>
        <p:spPr/>
        <p:txBody>
          <a:bodyPr/>
          <a:p>
            <a:fld id="{2DAF522D-A3E3-4E74-BE99-01E3D32A3190}"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2" name="PlaceHolder 1"/>
          <p:cNvSpPr>
            <a:spLocks noGrp="1"/>
          </p:cNvSpPr>
          <p:nvPr>
            <p:ph/>
          </p:nvPr>
        </p:nvSpPr>
        <p:spPr>
          <a:xfrm>
            <a:off x="770040" y="1409040"/>
            <a:ext cx="10569960" cy="4350960"/>
          </a:xfrm>
          <a:prstGeom prst="rect">
            <a:avLst/>
          </a:prstGeom>
          <a:noFill/>
          <a:ln w="0">
            <a:noFill/>
          </a:ln>
        </p:spPr>
        <p:txBody>
          <a:bodyPr lIns="91440" rIns="91440" tIns="45720" bIns="4572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ea typeface="Microsoft YaHei"/>
              </a:rPr>
              <a:t>To find the first successful ground landing date, the MIN keyword had to be used when selecting the “Date” column. An additional condition had to be added to only look for the successful landing outcomes.</a:t>
            </a:r>
            <a:endParaRPr b="0" lang="en-US" sz="2200" spc="-1" strike="noStrike">
              <a:solidFill>
                <a:schemeClr val="dk1"/>
              </a:solidFill>
              <a:latin typeface="Calibri"/>
            </a:endParaRPr>
          </a:p>
        </p:txBody>
      </p:sp>
      <p:sp>
        <p:nvSpPr>
          <p:cNvPr id="15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First Successful Ground Landing Date</a:t>
            </a:r>
            <a:endParaRPr b="0" lang="hu-HU" sz="4000" spc="-1" strike="noStrike">
              <a:solidFill>
                <a:srgbClr val="000000"/>
              </a:solidFill>
              <a:latin typeface="Arial"/>
            </a:endParaRPr>
          </a:p>
        </p:txBody>
      </p:sp>
      <p:pic>
        <p:nvPicPr>
          <p:cNvPr id="154" name="" descr=""/>
          <p:cNvPicPr/>
          <p:nvPr/>
        </p:nvPicPr>
        <p:blipFill>
          <a:blip r:embed="rId2"/>
          <a:stretch/>
        </p:blipFill>
        <p:spPr>
          <a:xfrm>
            <a:off x="720000" y="3588480"/>
            <a:ext cx="10364040" cy="2171520"/>
          </a:xfrm>
          <a:prstGeom prst="rect">
            <a:avLst/>
          </a:prstGeom>
          <a:ln w="0">
            <a:noFill/>
          </a:ln>
        </p:spPr>
      </p:pic>
      <p:sp>
        <p:nvSpPr>
          <p:cNvPr id="3" name="PlaceHolder 2"/>
          <p:cNvSpPr>
            <a:spLocks noGrp="1"/>
          </p:cNvSpPr>
          <p:nvPr>
            <p:ph type="sldNum" idx="1"/>
          </p:nvPr>
        </p:nvSpPr>
        <p:spPr/>
        <p:txBody>
          <a:bodyPr/>
          <a:p>
            <a:fld id="{2A76D6AC-7258-4920-BD29-19E93CE7178C}"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9" name="PlaceHolder 1"/>
          <p:cNvSpPr>
            <a:spLocks noGrp="1"/>
          </p:cNvSpPr>
          <p:nvPr>
            <p:ph type="sldNum" idx="38"/>
          </p:nvPr>
        </p:nvSpPr>
        <p:spPr>
          <a:xfrm>
            <a:off x="8714880" y="6025680"/>
            <a:ext cx="2742840" cy="40140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1600" spc="-1" strike="noStrike">
                <a:solidFill>
                  <a:srgbClr val="1c7ddb"/>
                </a:solidFill>
                <a:latin typeface="Abadi"/>
              </a:defRPr>
            </a:lvl1pPr>
          </a:lstStyle>
          <a:p>
            <a:pPr indent="0" algn="r" defTabSz="914400">
              <a:lnSpc>
                <a:spcPct val="100000"/>
              </a:lnSpc>
              <a:spcAft>
                <a:spcPts val="601"/>
              </a:spcAft>
              <a:buNone/>
            </a:pPr>
            <a:fld id="{728F9FBD-531D-44D6-B191-3D49E2A9A427}" type="slidenum">
              <a:rPr b="0" lang="en-US" sz="1600" spc="-1" strike="noStrike">
                <a:solidFill>
                  <a:srgbClr val="1c7ddb"/>
                </a:solidFill>
                <a:latin typeface="Abadi"/>
              </a:rPr>
              <a:t>3</a:t>
            </a:fld>
            <a:endParaRPr b="0" lang="hu-HU" sz="1600" spc="-1" strike="noStrike">
              <a:solidFill>
                <a:srgbClr val="000000"/>
              </a:solidFill>
              <a:latin typeface="Times New Roman"/>
            </a:endParaRPr>
          </a:p>
        </p:txBody>
      </p:sp>
      <p:sp>
        <p:nvSpPr>
          <p:cNvPr id="80" name="Content Placeholder 2"/>
          <p:cNvSpPr/>
          <p:nvPr/>
        </p:nvSpPr>
        <p:spPr>
          <a:xfrm>
            <a:off x="720000" y="1440000"/>
            <a:ext cx="10620000" cy="4320000"/>
          </a:xfrm>
          <a:prstGeom prst="rect">
            <a:avLst/>
          </a:prstGeom>
          <a:noFill/>
          <a:ln w="0">
            <a:noFill/>
          </a:ln>
        </p:spPr>
        <p:style>
          <a:lnRef idx="0"/>
          <a:fillRef idx="0"/>
          <a:effectRef idx="0"/>
          <a:fontRef idx="minor"/>
        </p:style>
        <p:txBody>
          <a:bodyPr anchor="t">
            <a:normAutofit fontScale="75000"/>
          </a:bodyPr>
          <a:p>
            <a:pPr marL="228600" indent="-228600" defTabSz="914400">
              <a:lnSpc>
                <a:spcPct val="100000"/>
              </a:lnSpc>
              <a:spcBef>
                <a:spcPts val="624"/>
              </a:spcBef>
              <a:spcAft>
                <a:spcPts val="425"/>
              </a:spcAft>
              <a:buClr>
                <a:srgbClr val="292929"/>
              </a:buClr>
              <a:buFont typeface="Arial"/>
              <a:buChar char="•"/>
            </a:pPr>
            <a:r>
              <a:rPr b="0" lang="en-US" sz="2200" spc="-1" strike="noStrike">
                <a:solidFill>
                  <a:schemeClr val="accent3">
                    <a:lumMod val="25000"/>
                  </a:schemeClr>
                </a:solidFill>
                <a:latin typeface="Abadi"/>
              </a:rPr>
              <a:t>This project identifies key factors driving successful SpaceX Falcon 9 first-stage landings to enable competitive launch bidding.</a:t>
            </a:r>
            <a:endParaRPr b="0" lang="hu-HU" sz="2200" spc="-1" strike="noStrike">
              <a:solidFill>
                <a:srgbClr val="000000"/>
              </a:solidFill>
              <a:latin typeface="Arial"/>
              <a:ea typeface="Microsoft YaHei"/>
            </a:endParaRPr>
          </a:p>
          <a:p>
            <a:pPr marL="228600" indent="-228600" defTabSz="914400">
              <a:lnSpc>
                <a:spcPct val="100000"/>
              </a:lnSpc>
              <a:spcBef>
                <a:spcPts val="624"/>
              </a:spcBef>
              <a:spcAft>
                <a:spcPts val="425"/>
              </a:spcAft>
              <a:buClr>
                <a:srgbClr val="292929"/>
              </a:buClr>
              <a:buFont typeface="Arial"/>
              <a:buChar char="•"/>
            </a:pPr>
            <a:r>
              <a:rPr b="1" lang="en-US" sz="2200" spc="-1" strike="noStrike">
                <a:solidFill>
                  <a:schemeClr val="accent3">
                    <a:lumMod val="25000"/>
                  </a:schemeClr>
                </a:solidFill>
                <a:latin typeface="Abadi"/>
              </a:rPr>
              <a:t>Methodology Summary: </a:t>
            </a:r>
            <a:br>
              <a:rPr sz="2200"/>
            </a:br>
            <a:r>
              <a:rPr b="0" lang="en-US" sz="2200" spc="-1" strike="noStrike">
                <a:solidFill>
                  <a:schemeClr val="accent3">
                    <a:lumMod val="25000"/>
                  </a:schemeClr>
                </a:solidFill>
                <a:latin typeface="Abadi"/>
              </a:rPr>
              <a:t>Data was collected via the SpaceX REST API and web scraping of Wikipedia. The dataset was wrangled to create a binary success/failure outcome variable. Exploratory analysis leveraged visualizations (payload, launch site, flight number, and yearly trends) and SQL queries (total payload mass, success ranges, and mission outcome counts). Interactive analytics used Folium to map launch site proximity to geographical features and Plotly Dash to visualize success rates and optimal payload ranges. Predictive models—Logistic Regression, SVM, Decision Tree, and KNN—were trained and evaluated.</a:t>
            </a:r>
            <a:endParaRPr b="0" lang="hu-HU" sz="2200" spc="-1" strike="noStrike">
              <a:solidFill>
                <a:srgbClr val="000000"/>
              </a:solidFill>
              <a:latin typeface="Arial"/>
              <a:ea typeface="Microsoft YaHei"/>
            </a:endParaRPr>
          </a:p>
          <a:p>
            <a:pPr marL="228600" indent="-228600" defTabSz="914400">
              <a:lnSpc>
                <a:spcPct val="100000"/>
              </a:lnSpc>
              <a:spcBef>
                <a:spcPts val="340"/>
              </a:spcBef>
              <a:spcAft>
                <a:spcPts val="142"/>
              </a:spcAft>
              <a:buClr>
                <a:srgbClr val="292929"/>
              </a:buClr>
              <a:buFont typeface="Arial"/>
              <a:buChar char="•"/>
            </a:pPr>
            <a:r>
              <a:rPr b="1" lang="en-US" sz="2200" spc="-1" strike="noStrike">
                <a:solidFill>
                  <a:schemeClr val="accent3">
                    <a:lumMod val="25000"/>
                  </a:schemeClr>
                </a:solidFill>
                <a:latin typeface="Abadi"/>
              </a:rPr>
              <a:t>Results:</a:t>
            </a:r>
            <a:endParaRPr b="0" lang="hu-HU" sz="2200" spc="-1" strike="noStrike">
              <a:solidFill>
                <a:srgbClr val="000000"/>
              </a:solidFill>
              <a:latin typeface="Arial"/>
              <a:ea typeface="Microsoft YaHei"/>
            </a:endParaRPr>
          </a:p>
          <a:p>
            <a:pPr marL="228600" indent="-228600" defTabSz="914400">
              <a:lnSpc>
                <a:spcPct val="100000"/>
              </a:lnSpc>
              <a:buClr>
                <a:srgbClr val="292929"/>
              </a:buClr>
              <a:buFont typeface="Arial"/>
              <a:buChar char="•"/>
            </a:pPr>
            <a:r>
              <a:rPr b="0" lang="en-US" sz="2200" spc="-1" strike="noStrike">
                <a:solidFill>
                  <a:schemeClr val="accent3">
                    <a:lumMod val="25000"/>
                  </a:schemeClr>
                </a:solidFill>
                <a:latin typeface="Abadi"/>
              </a:rPr>
              <a:t>EDA: Launch success has significantly improved over time. KSC LC-39A leads with the highest success rate among sites. Orbits ES-L1, GEO, HEO, and SSO achieved 100% success.</a:t>
            </a:r>
            <a:endParaRPr b="0" lang="hu-HU" sz="2200" spc="-1" strike="noStrike">
              <a:solidFill>
                <a:srgbClr val="000000"/>
              </a:solidFill>
              <a:latin typeface="Arial"/>
              <a:ea typeface="Microsoft YaHei"/>
            </a:endParaRPr>
          </a:p>
          <a:p>
            <a:pPr marL="228600" indent="-228600" defTabSz="914400">
              <a:lnSpc>
                <a:spcPct val="100000"/>
              </a:lnSpc>
              <a:spcBef>
                <a:spcPts val="57"/>
              </a:spcBef>
              <a:buClr>
                <a:srgbClr val="292929"/>
              </a:buClr>
              <a:buFont typeface="Arial"/>
              <a:buChar char="•"/>
            </a:pPr>
            <a:r>
              <a:rPr b="0" lang="en-US" sz="2200" spc="-1" strike="noStrike">
                <a:solidFill>
                  <a:schemeClr val="accent3">
                    <a:lumMod val="25000"/>
                  </a:schemeClr>
                </a:solidFill>
                <a:latin typeface="Abadi"/>
              </a:rPr>
              <a:t>Visualization/Analytics: All launch sites are strategically located near the equator and coastline to optimize orbital insertion and recovery logistics.</a:t>
            </a:r>
            <a:endParaRPr b="0" lang="hu-HU" sz="2200" spc="-1" strike="noStrike">
              <a:solidFill>
                <a:srgbClr val="000000"/>
              </a:solidFill>
              <a:latin typeface="Arial"/>
              <a:ea typeface="Microsoft YaHei"/>
            </a:endParaRPr>
          </a:p>
          <a:p>
            <a:pPr marL="228600" indent="-228600" defTabSz="914400">
              <a:lnSpc>
                <a:spcPct val="100000"/>
              </a:lnSpc>
              <a:spcBef>
                <a:spcPts val="57"/>
              </a:spcBef>
              <a:buClr>
                <a:srgbClr val="292929"/>
              </a:buClr>
              <a:buFont typeface="Arial"/>
              <a:buChar char="•"/>
            </a:pPr>
            <a:r>
              <a:rPr b="0" lang="en-US" sz="2200" spc="-1" strike="noStrike">
                <a:solidFill>
                  <a:schemeClr val="accent3">
                    <a:lumMod val="25000"/>
                  </a:schemeClr>
                </a:solidFill>
                <a:latin typeface="Abadi"/>
              </a:rPr>
              <a:t>Predictive Analytics: All models performed comparably, with the Decision Tree slightly outperforming others on the test set.</a:t>
            </a:r>
            <a:endParaRPr b="0" lang="hu-HU" sz="2200" spc="-1" strike="noStrike">
              <a:solidFill>
                <a:srgbClr val="000000"/>
              </a:solidFill>
              <a:latin typeface="Arial"/>
              <a:ea typeface="Microsoft YaHei"/>
            </a:endParaRPr>
          </a:p>
        </p:txBody>
      </p:sp>
      <p:sp>
        <p:nvSpPr>
          <p:cNvPr id="8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Executive Summary</a:t>
            </a:r>
            <a:endParaRPr b="0" lang="hu-HU"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5" name="PlaceHolder 1"/>
          <p:cNvSpPr>
            <a:spLocks noGrp="1"/>
          </p:cNvSpPr>
          <p:nvPr>
            <p:ph/>
          </p:nvPr>
        </p:nvSpPr>
        <p:spPr>
          <a:xfrm>
            <a:off x="770040" y="1409040"/>
            <a:ext cx="10569960" cy="2010960"/>
          </a:xfrm>
          <a:prstGeom prst="rect">
            <a:avLst/>
          </a:prstGeom>
          <a:noFill/>
          <a:ln w="0">
            <a:noFill/>
          </a:ln>
        </p:spPr>
        <p:txBody>
          <a:bodyPr lIns="91440" rIns="91440" tIns="45720" bIns="4572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ea typeface="Microsoft YaHei"/>
              </a:rPr>
              <a:t>To find the successful drone ship landing with a given payload, a condition had to be added to only look for the successful landing on drone ships, where the payload was between 4000 kg and 6000 kg.</a:t>
            </a:r>
            <a:endParaRPr b="0" lang="en-US" sz="2200" spc="-1" strike="noStrike">
              <a:solidFill>
                <a:schemeClr val="dk1"/>
              </a:solidFill>
              <a:latin typeface="Calibri"/>
            </a:endParaRPr>
          </a:p>
        </p:txBody>
      </p:sp>
      <p:sp>
        <p:nvSpPr>
          <p:cNvPr id="15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59004"/>
          </a:bodyPr>
          <a:p>
            <a:pPr defTabSz="914400">
              <a:lnSpc>
                <a:spcPct val="90000"/>
              </a:lnSpc>
            </a:pPr>
            <a:r>
              <a:rPr b="0" lang="en-US" sz="4000" spc="-1" strike="noStrike">
                <a:solidFill>
                  <a:srgbClr val="0b49cb"/>
                </a:solidFill>
                <a:latin typeface="Abadi"/>
                <a:ea typeface="IBM Plex Mono SemiBold"/>
              </a:rPr>
              <a:t>Successful Drone Ship Landing with Payload between 4000 and 6000</a:t>
            </a:r>
            <a:endParaRPr b="0" lang="hu-HU" sz="4000" spc="-1" strike="noStrike">
              <a:solidFill>
                <a:srgbClr val="000000"/>
              </a:solidFill>
              <a:latin typeface="Arial"/>
            </a:endParaRPr>
          </a:p>
        </p:txBody>
      </p:sp>
      <p:pic>
        <p:nvPicPr>
          <p:cNvPr id="157" name="" descr=""/>
          <p:cNvPicPr/>
          <p:nvPr/>
        </p:nvPicPr>
        <p:blipFill>
          <a:blip r:embed="rId2"/>
          <a:stretch/>
        </p:blipFill>
        <p:spPr>
          <a:xfrm>
            <a:off x="720000" y="3600000"/>
            <a:ext cx="10674360" cy="2340000"/>
          </a:xfrm>
          <a:prstGeom prst="rect">
            <a:avLst/>
          </a:prstGeom>
          <a:ln w="0">
            <a:noFill/>
          </a:ln>
        </p:spPr>
      </p:pic>
      <p:sp>
        <p:nvSpPr>
          <p:cNvPr id="3" name="PlaceHolder 2"/>
          <p:cNvSpPr>
            <a:spLocks noGrp="1"/>
          </p:cNvSpPr>
          <p:nvPr>
            <p:ph type="sldNum" idx="1"/>
          </p:nvPr>
        </p:nvSpPr>
        <p:spPr/>
        <p:txBody>
          <a:bodyPr/>
          <a:p>
            <a:fld id="{EA674AE0-1A02-4C7D-BF00-7A58481FC96A}"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8" name="PlaceHolder 1"/>
          <p:cNvSpPr>
            <a:spLocks noGrp="1"/>
          </p:cNvSpPr>
          <p:nvPr>
            <p:ph/>
          </p:nvPr>
        </p:nvSpPr>
        <p:spPr>
          <a:xfrm>
            <a:off x="770040" y="1825560"/>
            <a:ext cx="9745200" cy="141444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Here, we had to group the outcome with the GROUP BY key word, and use COUNT, to get to total value for each mission outcome.</a:t>
            </a:r>
            <a:endParaRPr b="0" lang="en-US" sz="2200" spc="-1" strike="noStrike">
              <a:solidFill>
                <a:schemeClr val="dk1"/>
              </a:solidFill>
              <a:latin typeface="Calibri"/>
            </a:endParaRPr>
          </a:p>
        </p:txBody>
      </p:sp>
      <p:sp>
        <p:nvSpPr>
          <p:cNvPr id="15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0005"/>
          </a:bodyPr>
          <a:p>
            <a:pPr defTabSz="914400">
              <a:lnSpc>
                <a:spcPct val="90000"/>
              </a:lnSpc>
            </a:pPr>
            <a:r>
              <a:rPr b="0" lang="en-US" sz="4000" spc="-1" strike="noStrike">
                <a:solidFill>
                  <a:srgbClr val="0b49cb"/>
                </a:solidFill>
                <a:latin typeface="Abadi"/>
                <a:ea typeface="IBM Plex Mono SemiBold"/>
              </a:rPr>
              <a:t>Total Number of Successful and Failure Mission Outcomes</a:t>
            </a:r>
            <a:endParaRPr b="0" lang="hu-HU" sz="4000" spc="-1" strike="noStrike">
              <a:solidFill>
                <a:srgbClr val="000000"/>
              </a:solidFill>
              <a:latin typeface="Arial"/>
            </a:endParaRPr>
          </a:p>
        </p:txBody>
      </p:sp>
      <p:pic>
        <p:nvPicPr>
          <p:cNvPr id="160" name="" descr=""/>
          <p:cNvPicPr/>
          <p:nvPr/>
        </p:nvPicPr>
        <p:blipFill>
          <a:blip r:embed="rId2"/>
          <a:stretch/>
        </p:blipFill>
        <p:spPr>
          <a:xfrm>
            <a:off x="1800000" y="3471120"/>
            <a:ext cx="8182440" cy="2828880"/>
          </a:xfrm>
          <a:prstGeom prst="rect">
            <a:avLst/>
          </a:prstGeom>
          <a:ln w="0">
            <a:noFill/>
          </a:ln>
        </p:spPr>
      </p:pic>
      <p:sp>
        <p:nvSpPr>
          <p:cNvPr id="3" name="PlaceHolder 2"/>
          <p:cNvSpPr>
            <a:spLocks noGrp="1"/>
          </p:cNvSpPr>
          <p:nvPr>
            <p:ph type="sldNum" idx="1"/>
          </p:nvPr>
        </p:nvSpPr>
        <p:spPr/>
        <p:txBody>
          <a:bodyPr/>
          <a:p>
            <a:fld id="{F2178915-D392-4033-AC27-CF09F59A77F7}"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1" name="PlaceHolder 1"/>
          <p:cNvSpPr>
            <a:spLocks noGrp="1"/>
          </p:cNvSpPr>
          <p:nvPr>
            <p:ph/>
          </p:nvPr>
        </p:nvSpPr>
        <p:spPr>
          <a:xfrm>
            <a:off x="770040" y="1825560"/>
            <a:ext cx="8769960" cy="123444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To return the MAX payload mass, we had to do a nested search.</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6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Boosters Carried Maximum Payload</a:t>
            </a:r>
            <a:endParaRPr b="0" lang="hu-HU" sz="4000" spc="-1" strike="noStrike">
              <a:solidFill>
                <a:srgbClr val="000000"/>
              </a:solidFill>
              <a:latin typeface="Arial"/>
            </a:endParaRPr>
          </a:p>
        </p:txBody>
      </p:sp>
      <p:pic>
        <p:nvPicPr>
          <p:cNvPr id="163" name="" descr=""/>
          <p:cNvPicPr/>
          <p:nvPr/>
        </p:nvPicPr>
        <p:blipFill>
          <a:blip r:embed="rId2"/>
          <a:stretch/>
        </p:blipFill>
        <p:spPr>
          <a:xfrm>
            <a:off x="9911520" y="1620000"/>
            <a:ext cx="1428480" cy="4229280"/>
          </a:xfrm>
          <a:prstGeom prst="rect">
            <a:avLst/>
          </a:prstGeom>
          <a:ln w="0">
            <a:noFill/>
          </a:ln>
        </p:spPr>
      </p:pic>
      <p:pic>
        <p:nvPicPr>
          <p:cNvPr id="164" name="" descr=""/>
          <p:cNvPicPr/>
          <p:nvPr/>
        </p:nvPicPr>
        <p:blipFill>
          <a:blip r:embed="rId3"/>
          <a:stretch/>
        </p:blipFill>
        <p:spPr>
          <a:xfrm>
            <a:off x="540000" y="2373840"/>
            <a:ext cx="9186120" cy="866160"/>
          </a:xfrm>
          <a:prstGeom prst="rect">
            <a:avLst/>
          </a:prstGeom>
          <a:ln w="0">
            <a:noFill/>
          </a:ln>
        </p:spPr>
      </p:pic>
      <p:sp>
        <p:nvSpPr>
          <p:cNvPr id="3" name="PlaceHolder 2"/>
          <p:cNvSpPr>
            <a:spLocks noGrp="1"/>
          </p:cNvSpPr>
          <p:nvPr>
            <p:ph type="sldNum" idx="1"/>
          </p:nvPr>
        </p:nvSpPr>
        <p:spPr/>
        <p:txBody>
          <a:bodyPr/>
          <a:p>
            <a:fld id="{205EFC02-A85F-495D-ABD6-820306999612}"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5" name="PlaceHolder 1"/>
          <p:cNvSpPr>
            <a:spLocks noGrp="1"/>
          </p:cNvSpPr>
          <p:nvPr>
            <p:ph/>
          </p:nvPr>
        </p:nvSpPr>
        <p:spPr>
          <a:xfrm>
            <a:off x="770040" y="1825560"/>
            <a:ext cx="10749960" cy="1954440"/>
          </a:xfrm>
          <a:prstGeom prst="rect">
            <a:avLst/>
          </a:prstGeom>
          <a:noFill/>
          <a:ln w="0">
            <a:noFill/>
          </a:ln>
        </p:spPr>
        <p:txBody>
          <a:bodyPr lIns="91440" rIns="91440" tIns="45720" bIns="4572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ea typeface="Microsoft YaHei"/>
              </a:rPr>
              <a:t>This task required a conditional search to </a:t>
            </a:r>
            <a:r>
              <a:rPr b="0" lang="en-US" sz="2200" spc="-1" strike="noStrike">
                <a:solidFill>
                  <a:schemeClr val="accent3">
                    <a:lumMod val="25000"/>
                  </a:schemeClr>
                </a:solidFill>
                <a:latin typeface="Abadi"/>
              </a:rPr>
              <a:t>List the failed landing_outcomes in drone ship, their booster versions, and launch site names for in year 2015.</a:t>
            </a:r>
            <a:endParaRPr b="0" lang="en-US" sz="2200" spc="-1" strike="noStrike">
              <a:solidFill>
                <a:schemeClr val="dk1"/>
              </a:solidFill>
              <a:latin typeface="Calibri"/>
            </a:endParaRPr>
          </a:p>
        </p:txBody>
      </p:sp>
      <p:sp>
        <p:nvSpPr>
          <p:cNvPr id="16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2015 Launch Records</a:t>
            </a:r>
            <a:endParaRPr b="0" lang="hu-HU" sz="4000" spc="-1" strike="noStrike">
              <a:solidFill>
                <a:srgbClr val="000000"/>
              </a:solidFill>
              <a:latin typeface="Arial"/>
            </a:endParaRPr>
          </a:p>
        </p:txBody>
      </p:sp>
      <p:pic>
        <p:nvPicPr>
          <p:cNvPr id="167" name="" descr=""/>
          <p:cNvPicPr/>
          <p:nvPr/>
        </p:nvPicPr>
        <p:blipFill>
          <a:blip r:embed="rId2"/>
          <a:stretch/>
        </p:blipFill>
        <p:spPr>
          <a:xfrm>
            <a:off x="408240" y="3835800"/>
            <a:ext cx="11291760" cy="1615320"/>
          </a:xfrm>
          <a:prstGeom prst="rect">
            <a:avLst/>
          </a:prstGeom>
          <a:ln w="0">
            <a:noFill/>
          </a:ln>
        </p:spPr>
      </p:pic>
      <p:sp>
        <p:nvSpPr>
          <p:cNvPr id="3" name="PlaceHolder 2"/>
          <p:cNvSpPr>
            <a:spLocks noGrp="1"/>
          </p:cNvSpPr>
          <p:nvPr>
            <p:ph type="sldNum" idx="1"/>
          </p:nvPr>
        </p:nvSpPr>
        <p:spPr/>
        <p:txBody>
          <a:bodyPr/>
          <a:p>
            <a:fld id="{65052BB9-8065-4224-8614-4D2AE85CBB36}"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8" name="PlaceHolder 1"/>
          <p:cNvSpPr>
            <a:spLocks noGrp="1"/>
          </p:cNvSpPr>
          <p:nvPr>
            <p:ph/>
          </p:nvPr>
        </p:nvSpPr>
        <p:spPr>
          <a:xfrm>
            <a:off x="770040" y="1825560"/>
            <a:ext cx="7149960" cy="3034440"/>
          </a:xfrm>
          <a:prstGeom prst="rect">
            <a:avLst/>
          </a:prstGeom>
          <a:noFill/>
          <a:ln w="0">
            <a:noFill/>
          </a:ln>
        </p:spPr>
        <p:txBody>
          <a:bodyPr lIns="91440" rIns="91440" tIns="45720" bIns="45720" anchor="t">
            <a:noAutofit/>
          </a:bodyPr>
          <a:p>
            <a:pPr indent="0" defTabSz="914400">
              <a:lnSpc>
                <a:spcPct val="100000"/>
              </a:lnSpc>
              <a:spcBef>
                <a:spcPts val="1400"/>
              </a:spcBef>
              <a:buNone/>
            </a:pPr>
            <a:r>
              <a:rPr b="0" lang="en-US" sz="2200" spc="-1" strike="noStrike">
                <a:solidFill>
                  <a:schemeClr val="accent3">
                    <a:lumMod val="25000"/>
                  </a:schemeClr>
                </a:solidFill>
                <a:latin typeface="Abadi"/>
              </a:rPr>
              <a:t>The results indicate that “No attempt” had the highest outcome, while “Precluded (drone ship” had the lowest with only a single case.</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To retrieve this data, we had to narrow down the query to a given time frame, and count the landing outcomes in a descending order.</a:t>
            </a:r>
            <a:endParaRPr b="0" lang="en-US" sz="2200" spc="-1" strike="noStrike">
              <a:solidFill>
                <a:schemeClr val="dk1"/>
              </a:solidFill>
              <a:latin typeface="Calibri"/>
            </a:endParaRPr>
          </a:p>
        </p:txBody>
      </p:sp>
      <p:sp>
        <p:nvSpPr>
          <p:cNvPr id="16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2254"/>
          </a:bodyPr>
          <a:p>
            <a:pPr defTabSz="914400">
              <a:lnSpc>
                <a:spcPct val="90000"/>
              </a:lnSpc>
            </a:pPr>
            <a:r>
              <a:rPr b="0" lang="en-US" sz="4000" spc="-1" strike="noStrike">
                <a:solidFill>
                  <a:srgbClr val="0b49cb"/>
                </a:solidFill>
                <a:latin typeface="Abadi"/>
                <a:ea typeface="IBM Plex Mono SemiBold"/>
              </a:rPr>
              <a:t>Rank Landing Outcomes Between 2010-06-04 and 2017-03-20</a:t>
            </a:r>
            <a:endParaRPr b="0" lang="hu-HU" sz="4000" spc="-1" strike="noStrike">
              <a:solidFill>
                <a:srgbClr val="000000"/>
              </a:solidFill>
              <a:latin typeface="Arial"/>
            </a:endParaRPr>
          </a:p>
        </p:txBody>
      </p:sp>
      <p:pic>
        <p:nvPicPr>
          <p:cNvPr id="170" name="" descr=""/>
          <p:cNvPicPr/>
          <p:nvPr/>
        </p:nvPicPr>
        <p:blipFill>
          <a:blip r:embed="rId2"/>
          <a:stretch/>
        </p:blipFill>
        <p:spPr>
          <a:xfrm>
            <a:off x="8280000" y="1735920"/>
            <a:ext cx="2914560" cy="3124080"/>
          </a:xfrm>
          <a:prstGeom prst="rect">
            <a:avLst/>
          </a:prstGeom>
          <a:ln w="0">
            <a:noFill/>
          </a:ln>
        </p:spPr>
      </p:pic>
      <p:pic>
        <p:nvPicPr>
          <p:cNvPr id="171" name="" descr=""/>
          <p:cNvPicPr/>
          <p:nvPr/>
        </p:nvPicPr>
        <p:blipFill>
          <a:blip r:embed="rId3"/>
          <a:stretch/>
        </p:blipFill>
        <p:spPr>
          <a:xfrm>
            <a:off x="360000" y="4914360"/>
            <a:ext cx="11160000" cy="279720"/>
          </a:xfrm>
          <a:prstGeom prst="rect">
            <a:avLst/>
          </a:prstGeom>
          <a:ln w="0">
            <a:noFill/>
          </a:ln>
        </p:spPr>
      </p:pic>
      <p:sp>
        <p:nvSpPr>
          <p:cNvPr id="3" name="PlaceHolder 2"/>
          <p:cNvSpPr>
            <a:spLocks noGrp="1"/>
          </p:cNvSpPr>
          <p:nvPr>
            <p:ph type="sldNum" idx="1"/>
          </p:nvPr>
        </p:nvSpPr>
        <p:spPr/>
        <p:txBody>
          <a:bodyPr/>
          <a:p>
            <a:fld id="{9C97CE91-4402-4646-AEBD-F80EDBE76D62}"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TextBox 6"/>
          <p:cNvSpPr/>
          <p:nvPr/>
        </p:nvSpPr>
        <p:spPr>
          <a:xfrm>
            <a:off x="81144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3</a:t>
            </a:r>
            <a:endParaRPr b="0" lang="hu-HU"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3" name="PlaceHolder 1"/>
          <p:cNvSpPr>
            <a:spLocks noGrp="1"/>
          </p:cNvSpPr>
          <p:nvPr>
            <p:ph/>
          </p:nvPr>
        </p:nvSpPr>
        <p:spPr>
          <a:xfrm>
            <a:off x="8100000" y="1285560"/>
            <a:ext cx="3780000" cy="4114440"/>
          </a:xfrm>
          <a:prstGeom prst="rect">
            <a:avLst/>
          </a:prstGeom>
          <a:noFill/>
          <a:ln w="0">
            <a:noFill/>
          </a:ln>
        </p:spPr>
        <p:txBody>
          <a:bodyPr lIns="91440" rIns="91440" tIns="45720" bIns="45720" anchor="t">
            <a:normAutofit/>
          </a:bodyPr>
          <a:p>
            <a:pPr marL="432000" indent="0">
              <a:lnSpc>
                <a:spcPct val="90000"/>
              </a:lnSpc>
              <a:spcBef>
                <a:spcPts val="1417"/>
              </a:spcBef>
              <a:buNone/>
            </a:pPr>
            <a:r>
              <a:rPr b="1" lang="en-US" sz="1400" spc="-1" strike="noStrike">
                <a:solidFill>
                  <a:schemeClr val="dk1"/>
                </a:solidFill>
                <a:latin typeface="Adabi"/>
              </a:rPr>
              <a:t>Near Equator</a:t>
            </a:r>
            <a:r>
              <a:rPr b="0" lang="en-US" sz="1400" spc="-1" strike="noStrike">
                <a:solidFill>
                  <a:schemeClr val="dk1"/>
                </a:solidFill>
                <a:latin typeface="Adabi"/>
              </a:rPr>
              <a:t>: the closer the launch site to the equator, the </a:t>
            </a:r>
            <a:r>
              <a:rPr b="1" lang="en-US" sz="1400" spc="-1" strike="noStrike">
                <a:solidFill>
                  <a:schemeClr val="dk1"/>
                </a:solidFill>
                <a:latin typeface="Adabi"/>
              </a:rPr>
              <a:t>easier</a:t>
            </a:r>
            <a:r>
              <a:rPr b="0" lang="en-US" sz="1400" spc="-1" strike="noStrike">
                <a:solidFill>
                  <a:schemeClr val="dk1"/>
                </a:solidFill>
                <a:latin typeface="Adabi"/>
              </a:rPr>
              <a:t>it is </a:t>
            </a:r>
            <a:r>
              <a:rPr b="1" lang="en-US" sz="1400" spc="-1" strike="noStrike">
                <a:solidFill>
                  <a:schemeClr val="dk1"/>
                </a:solidFill>
                <a:latin typeface="Adabi"/>
              </a:rPr>
              <a:t>to launch</a:t>
            </a:r>
            <a:r>
              <a:rPr b="0" lang="en-US" sz="1400" spc="-1" strike="noStrike">
                <a:solidFill>
                  <a:schemeClr val="dk1"/>
                </a:solidFill>
                <a:latin typeface="Adabi"/>
              </a:rPr>
              <a:t>to equatorial orbit, and the more help you get from Earth's rotation for a prograde orbit. Rockets launched from sites near the equator get an </a:t>
            </a:r>
            <a:r>
              <a:rPr b="1" lang="en-US" sz="1400" spc="-1" strike="noStrike">
                <a:solidFill>
                  <a:schemeClr val="dk1"/>
                </a:solidFill>
                <a:latin typeface="Adabi"/>
              </a:rPr>
              <a:t>additional natural boost</a:t>
            </a:r>
            <a:r>
              <a:rPr b="0" lang="en-US" sz="1400" spc="-1" strike="noStrike">
                <a:solidFill>
                  <a:schemeClr val="dk1"/>
                </a:solidFill>
                <a:latin typeface="Adabi"/>
              </a:rPr>
              <a:t>-due to the rotational speed of earth -that </a:t>
            </a:r>
            <a:r>
              <a:rPr b="1" lang="en-US" sz="1400" spc="-1" strike="noStrike">
                <a:solidFill>
                  <a:schemeClr val="dk1"/>
                </a:solidFill>
                <a:latin typeface="Adabi"/>
              </a:rPr>
              <a:t>helps save the cost</a:t>
            </a:r>
            <a:r>
              <a:rPr b="0" lang="en-US" sz="1400" spc="-1" strike="noStrike">
                <a:solidFill>
                  <a:schemeClr val="dk1"/>
                </a:solidFill>
                <a:latin typeface="Adabi"/>
              </a:rPr>
              <a:t>of putting in extra fuel and boosters.</a:t>
            </a:r>
            <a:endParaRPr b="0" lang="en-US" sz="1400" spc="-1" strike="noStrike">
              <a:solidFill>
                <a:schemeClr val="dk1"/>
              </a:solidFill>
              <a:latin typeface="Adabi"/>
            </a:endParaRPr>
          </a:p>
        </p:txBody>
      </p:sp>
      <p:sp>
        <p:nvSpPr>
          <p:cNvPr id="17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Launch Site</a:t>
            </a:r>
            <a:endParaRPr b="0" lang="hu-HU" sz="4000" spc="-1" strike="noStrike">
              <a:solidFill>
                <a:srgbClr val="000000"/>
              </a:solidFill>
              <a:latin typeface="Arial"/>
            </a:endParaRPr>
          </a:p>
        </p:txBody>
      </p:sp>
      <p:pic>
        <p:nvPicPr>
          <p:cNvPr id="175" name="" descr=""/>
          <p:cNvPicPr/>
          <p:nvPr/>
        </p:nvPicPr>
        <p:blipFill>
          <a:blip r:embed="rId2"/>
          <a:stretch/>
        </p:blipFill>
        <p:spPr>
          <a:xfrm>
            <a:off x="180000" y="1285560"/>
            <a:ext cx="8460000" cy="5048640"/>
          </a:xfrm>
          <a:prstGeom prst="rect">
            <a:avLst/>
          </a:prstGeom>
          <a:ln w="0">
            <a:noFill/>
          </a:ln>
        </p:spPr>
      </p:pic>
      <p:sp>
        <p:nvSpPr>
          <p:cNvPr id="3" name="PlaceHolder 2"/>
          <p:cNvSpPr>
            <a:spLocks noGrp="1"/>
          </p:cNvSpPr>
          <p:nvPr>
            <p:ph type="sldNum" idx="1"/>
          </p:nvPr>
        </p:nvSpPr>
        <p:spPr/>
        <p:txBody>
          <a:bodyPr/>
          <a:p>
            <a:fld id="{D0F3D1DA-367F-440D-A079-D4FA2490D8C7}"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PlaceHolder 1"/>
          <p:cNvSpPr>
            <a:spLocks noGrp="1"/>
          </p:cNvSpPr>
          <p:nvPr>
            <p:ph/>
          </p:nvPr>
        </p:nvSpPr>
        <p:spPr>
          <a:xfrm>
            <a:off x="770040" y="1825560"/>
            <a:ext cx="4269960" cy="4294440"/>
          </a:xfrm>
          <a:prstGeom prst="rect">
            <a:avLst/>
          </a:prstGeom>
          <a:noFill/>
          <a:ln w="0">
            <a:noFill/>
          </a:ln>
        </p:spPr>
        <p:txBody>
          <a:bodyPr lIns="91440" rIns="91440" tIns="45720" bIns="45720" anchor="t">
            <a:normAutofit/>
          </a:bodyPr>
          <a:p>
            <a:pPr indent="0" defTabSz="914400">
              <a:lnSpc>
                <a:spcPct val="100000"/>
              </a:lnSpc>
              <a:spcBef>
                <a:spcPts val="1400"/>
              </a:spcBef>
              <a:buNone/>
            </a:pPr>
            <a:endParaRPr b="0" lang="en-US" sz="2200" spc="-1" strike="noStrike">
              <a:solidFill>
                <a:srgbClr val="000000"/>
              </a:solidFill>
              <a:latin typeface="Adabi"/>
            </a:endParaRPr>
          </a:p>
          <a:p>
            <a:pPr indent="0">
              <a:lnSpc>
                <a:spcPct val="90000"/>
              </a:lnSpc>
              <a:spcAft>
                <a:spcPts val="1290"/>
              </a:spcAft>
              <a:buNone/>
            </a:pPr>
            <a:r>
              <a:rPr b="1" lang="en-US" sz="1800" spc="-1" strike="noStrike">
                <a:solidFill>
                  <a:srgbClr val="000000"/>
                </a:solidFill>
                <a:latin typeface="Adabi"/>
                <a:ea typeface="Calibri"/>
              </a:rPr>
              <a:t>Outcomes</a:t>
            </a:r>
            <a:r>
              <a:rPr b="0" lang="en-US" sz="1800" spc="-1" strike="noStrike">
                <a:solidFill>
                  <a:srgbClr val="000000"/>
                </a:solidFill>
                <a:latin typeface="Adabi"/>
                <a:ea typeface="Calibri"/>
              </a:rPr>
              <a:t>: </a:t>
            </a:r>
            <a:endParaRPr b="0" lang="en-US" sz="1800" spc="-1" strike="noStrike">
              <a:solidFill>
                <a:srgbClr val="000000"/>
              </a:solidFill>
              <a:latin typeface="Adabi"/>
            </a:endParaRPr>
          </a:p>
          <a:p>
            <a:pPr indent="0">
              <a:lnSpc>
                <a:spcPct val="90000"/>
              </a:lnSpc>
              <a:spcAft>
                <a:spcPts val="1290"/>
              </a:spcAft>
              <a:buNone/>
            </a:pPr>
            <a:r>
              <a:rPr b="0" lang="en-US" sz="1800" spc="-1" strike="noStrike">
                <a:solidFill>
                  <a:srgbClr val="000000"/>
                </a:solidFill>
                <a:latin typeface="Adabi"/>
                <a:ea typeface="Arial;Arial"/>
              </a:rPr>
              <a:t>•</a:t>
            </a:r>
            <a:r>
              <a:rPr b="0" lang="en-US" sz="1800" spc="-1" strike="noStrike">
                <a:solidFill>
                  <a:srgbClr val="000000"/>
                </a:solidFill>
                <a:latin typeface="Adabi"/>
                <a:ea typeface="Calibri"/>
              </a:rPr>
              <a:t>Green</a:t>
            </a:r>
            <a:r>
              <a:rPr b="1" lang="en-US" sz="1800" spc="-1" strike="noStrike">
                <a:solidFill>
                  <a:srgbClr val="000000"/>
                </a:solidFill>
                <a:latin typeface="Adabi"/>
                <a:ea typeface="Calibri"/>
              </a:rPr>
              <a:t> </a:t>
            </a:r>
            <a:r>
              <a:rPr b="0" lang="en-US" sz="1800" spc="-1" strike="noStrike">
                <a:solidFill>
                  <a:srgbClr val="000000"/>
                </a:solidFill>
                <a:latin typeface="Adabi"/>
                <a:ea typeface="Calibri"/>
              </a:rPr>
              <a:t>markers for successful launches</a:t>
            </a:r>
            <a:endParaRPr b="0" lang="en-US" sz="1800" spc="-1" strike="noStrike">
              <a:solidFill>
                <a:srgbClr val="000000"/>
              </a:solidFill>
              <a:latin typeface="Adabi"/>
            </a:endParaRPr>
          </a:p>
          <a:p>
            <a:pPr indent="0">
              <a:lnSpc>
                <a:spcPct val="90000"/>
              </a:lnSpc>
              <a:spcAft>
                <a:spcPts val="1290"/>
              </a:spcAft>
              <a:buNone/>
            </a:pPr>
            <a:r>
              <a:rPr b="0" lang="en-US" sz="1800" spc="-1" strike="noStrike">
                <a:solidFill>
                  <a:srgbClr val="000000"/>
                </a:solidFill>
                <a:latin typeface="Adabi"/>
                <a:ea typeface="Arial;Arial"/>
              </a:rPr>
              <a:t>•</a:t>
            </a:r>
            <a:r>
              <a:rPr b="0" lang="en-US" sz="1800" spc="-1" strike="noStrike">
                <a:solidFill>
                  <a:srgbClr val="000000"/>
                </a:solidFill>
                <a:latin typeface="Adabi"/>
                <a:ea typeface="Calibri"/>
              </a:rPr>
              <a:t>Red</a:t>
            </a:r>
            <a:r>
              <a:rPr b="1" lang="en-US" sz="1800" spc="-1" strike="noStrike">
                <a:solidFill>
                  <a:srgbClr val="000000"/>
                </a:solidFill>
                <a:latin typeface="Adabi"/>
                <a:ea typeface="Calibri"/>
              </a:rPr>
              <a:t> </a:t>
            </a:r>
            <a:r>
              <a:rPr b="0" lang="en-US" sz="1800" spc="-1" strike="noStrike">
                <a:solidFill>
                  <a:srgbClr val="000000"/>
                </a:solidFill>
                <a:latin typeface="Adabi"/>
                <a:ea typeface="Calibri"/>
              </a:rPr>
              <a:t>markers for unsuccessful launches</a:t>
            </a:r>
            <a:endParaRPr b="0" lang="en-US" sz="1800" spc="-1" strike="noStrike">
              <a:solidFill>
                <a:srgbClr val="000000"/>
              </a:solidFill>
              <a:latin typeface="Adabi"/>
            </a:endParaRPr>
          </a:p>
          <a:p>
            <a:pPr indent="0">
              <a:lnSpc>
                <a:spcPct val="90000"/>
              </a:lnSpc>
              <a:spcAft>
                <a:spcPts val="1290"/>
              </a:spcAft>
              <a:buNone/>
            </a:pPr>
            <a:r>
              <a:rPr b="0" lang="en-US" sz="1800" spc="-1" strike="noStrike">
                <a:solidFill>
                  <a:srgbClr val="000000"/>
                </a:solidFill>
                <a:latin typeface="Adabi"/>
                <a:ea typeface="Arial;Arial"/>
              </a:rPr>
              <a:t>•</a:t>
            </a:r>
            <a:r>
              <a:rPr b="0" lang="en-US" sz="1800" spc="-1" strike="noStrike">
                <a:solidFill>
                  <a:srgbClr val="000000"/>
                </a:solidFill>
                <a:latin typeface="Adabi"/>
                <a:ea typeface="Calibri"/>
              </a:rPr>
              <a:t>Launch site </a:t>
            </a:r>
            <a:r>
              <a:rPr b="1" lang="en-US" sz="1800" spc="-1" strike="noStrike">
                <a:solidFill>
                  <a:srgbClr val="000000"/>
                </a:solidFill>
                <a:latin typeface="Adabi"/>
                <a:ea typeface="Calibri"/>
              </a:rPr>
              <a:t>CCAFS SLC-40 </a:t>
            </a:r>
            <a:r>
              <a:rPr b="0" lang="en-US" sz="1800" spc="-1" strike="noStrike">
                <a:solidFill>
                  <a:srgbClr val="000000"/>
                </a:solidFill>
                <a:latin typeface="Adabi"/>
                <a:ea typeface="Calibri"/>
              </a:rPr>
              <a:t>has a 10/33 or about 30% success rate</a:t>
            </a:r>
            <a:endParaRPr b="0" lang="en-US" sz="1800" spc="-1" strike="noStrike">
              <a:solidFill>
                <a:srgbClr val="000000"/>
              </a:solidFill>
              <a:latin typeface="Adabi"/>
            </a:endParaRPr>
          </a:p>
        </p:txBody>
      </p:sp>
      <p:sp>
        <p:nvSpPr>
          <p:cNvPr id="17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Launch Outcome</a:t>
            </a:r>
            <a:endParaRPr b="0" lang="hu-HU" sz="4000" spc="-1" strike="noStrike">
              <a:solidFill>
                <a:srgbClr val="000000"/>
              </a:solidFill>
              <a:latin typeface="Arial"/>
            </a:endParaRPr>
          </a:p>
        </p:txBody>
      </p:sp>
      <p:pic>
        <p:nvPicPr>
          <p:cNvPr id="178" name="" descr=""/>
          <p:cNvPicPr/>
          <p:nvPr/>
        </p:nvPicPr>
        <p:blipFill>
          <a:blip r:embed="rId2"/>
          <a:stretch/>
        </p:blipFill>
        <p:spPr>
          <a:xfrm>
            <a:off x="5168160" y="1800000"/>
            <a:ext cx="5991840" cy="3860640"/>
          </a:xfrm>
          <a:prstGeom prst="rect">
            <a:avLst/>
          </a:prstGeom>
          <a:ln w="0">
            <a:noFill/>
          </a:ln>
        </p:spPr>
      </p:pic>
      <p:sp>
        <p:nvSpPr>
          <p:cNvPr id="3" name="PlaceHolder 2"/>
          <p:cNvSpPr>
            <a:spLocks noGrp="1"/>
          </p:cNvSpPr>
          <p:nvPr>
            <p:ph type="sldNum" idx="1"/>
          </p:nvPr>
        </p:nvSpPr>
        <p:spPr/>
        <p:txBody>
          <a:bodyPr/>
          <a:p>
            <a:fld id="{E39D722E-F142-45A7-B4CF-4F08192EAC25}"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440000"/>
            <a:ext cx="3369960" cy="4320000"/>
          </a:xfrm>
          <a:prstGeom prst="rect">
            <a:avLst/>
          </a:prstGeom>
          <a:noFill/>
          <a:ln w="0">
            <a:noFill/>
          </a:ln>
        </p:spPr>
        <p:txBody>
          <a:bodyPr lIns="91440" rIns="91440" tIns="45720" bIns="45720" anchor="t">
            <a:normAutofit/>
          </a:bodyPr>
          <a:p>
            <a:pPr indent="0" defTabSz="914400">
              <a:lnSpc>
                <a:spcPct val="90000"/>
              </a:lnSpc>
              <a:spcAft>
                <a:spcPts val="1290"/>
              </a:spcAft>
              <a:buNone/>
            </a:pPr>
            <a:endParaRPr b="0" lang="en-US" sz="2000" spc="-1" strike="noStrike">
              <a:solidFill>
                <a:schemeClr val="dk1"/>
              </a:solidFill>
              <a:latin typeface="Calibri"/>
            </a:endParaRPr>
          </a:p>
          <a:p>
            <a:pPr indent="0" defTabSz="914400">
              <a:lnSpc>
                <a:spcPct val="90000"/>
              </a:lnSpc>
              <a:spcAft>
                <a:spcPts val="1290"/>
              </a:spcAft>
              <a:buNone/>
            </a:pPr>
            <a:r>
              <a:rPr b="0" lang="en-US" sz="2000" spc="-1" strike="noStrike">
                <a:solidFill>
                  <a:schemeClr val="accent3">
                    <a:lumMod val="25000"/>
                  </a:schemeClr>
                </a:solidFill>
                <a:latin typeface="Abadi"/>
                <a:ea typeface="Microsoft YaHei"/>
              </a:rPr>
              <a:t>On this map we can see how close proximity is the </a:t>
            </a:r>
            <a:r>
              <a:rPr b="0" lang="en-US" sz="2000" spc="-1" strike="noStrike">
                <a:solidFill>
                  <a:schemeClr val="accent3">
                    <a:lumMod val="25000"/>
                  </a:schemeClr>
                </a:solidFill>
                <a:latin typeface="Adabi"/>
                <a:ea typeface="Calibri"/>
              </a:rPr>
              <a:t>CCAFS SLC-40 launch site to the coast line, railway and higway.</a:t>
            </a:r>
            <a:endParaRPr b="0" lang="en-US" sz="2000" spc="-1" strike="noStrike">
              <a:solidFill>
                <a:schemeClr val="dk1"/>
              </a:solidFill>
              <a:latin typeface="Calibri"/>
            </a:endParaRPr>
          </a:p>
        </p:txBody>
      </p:sp>
      <p:sp>
        <p:nvSpPr>
          <p:cNvPr id="18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Distance to Proximity</a:t>
            </a:r>
            <a:endParaRPr b="0" lang="hu-HU" sz="4000" spc="-1" strike="noStrike">
              <a:solidFill>
                <a:srgbClr val="000000"/>
              </a:solidFill>
              <a:latin typeface="Arial"/>
            </a:endParaRPr>
          </a:p>
        </p:txBody>
      </p:sp>
      <p:pic>
        <p:nvPicPr>
          <p:cNvPr id="181" name="" descr=""/>
          <p:cNvPicPr/>
          <p:nvPr/>
        </p:nvPicPr>
        <p:blipFill>
          <a:blip r:embed="rId2"/>
          <a:stretch/>
        </p:blipFill>
        <p:spPr>
          <a:xfrm>
            <a:off x="4237560" y="1440000"/>
            <a:ext cx="7102440" cy="4500000"/>
          </a:xfrm>
          <a:prstGeom prst="rect">
            <a:avLst/>
          </a:prstGeom>
          <a:ln w="0">
            <a:noFill/>
          </a:ln>
        </p:spPr>
      </p:pic>
      <p:sp>
        <p:nvSpPr>
          <p:cNvPr id="3" name="PlaceHolder 2"/>
          <p:cNvSpPr>
            <a:spLocks noGrp="1"/>
          </p:cNvSpPr>
          <p:nvPr>
            <p:ph type="sldNum" idx="1"/>
          </p:nvPr>
        </p:nvSpPr>
        <p:spPr/>
        <p:txBody>
          <a:bodyPr/>
          <a:p>
            <a:fld id="{66BB4E01-BEEC-448E-A227-B33FFFDDC8D0}"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2" name="TextBox 1"/>
          <p:cNvSpPr/>
          <p:nvPr/>
        </p:nvSpPr>
        <p:spPr>
          <a:xfrm>
            <a:off x="81144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4</a:t>
            </a:r>
            <a:endParaRPr b="0" lang="hu-HU"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PlaceHolder 1"/>
          <p:cNvSpPr>
            <a:spLocks noGrp="1"/>
          </p:cNvSpPr>
          <p:nvPr>
            <p:ph type="sldNum" idx="39"/>
          </p:nvPr>
        </p:nvSpPr>
        <p:spPr>
          <a:xfrm>
            <a:off x="8714880" y="6025680"/>
            <a:ext cx="2742840" cy="40140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1600" spc="-1" strike="noStrike">
                <a:solidFill>
                  <a:srgbClr val="1c7ddb"/>
                </a:solidFill>
                <a:latin typeface="Abadi"/>
              </a:defRPr>
            </a:lvl1pPr>
          </a:lstStyle>
          <a:p>
            <a:pPr indent="0" algn="r" defTabSz="914400">
              <a:lnSpc>
                <a:spcPct val="100000"/>
              </a:lnSpc>
              <a:spcAft>
                <a:spcPts val="601"/>
              </a:spcAft>
              <a:buNone/>
            </a:pPr>
            <a:fld id="{75395ADB-39F6-445E-86C5-66FA190259B7}" type="slidenum">
              <a:rPr b="0" lang="en-US" sz="1600" spc="-1" strike="noStrike">
                <a:solidFill>
                  <a:srgbClr val="1c7ddb"/>
                </a:solidFill>
                <a:latin typeface="Abadi"/>
              </a:rPr>
              <a:t>4</a:t>
            </a:fld>
            <a:endParaRPr b="0" lang="hu-HU" sz="1600" spc="-1" strike="noStrike">
              <a:solidFill>
                <a:srgbClr val="000000"/>
              </a:solidFill>
              <a:latin typeface="Times New Roman"/>
            </a:endParaRPr>
          </a:p>
        </p:txBody>
      </p:sp>
      <p:sp>
        <p:nvSpPr>
          <p:cNvPr id="8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Introduction</a:t>
            </a:r>
            <a:endParaRPr b="0" lang="hu-HU" sz="4000" spc="-1" strike="noStrike">
              <a:solidFill>
                <a:srgbClr val="000000"/>
              </a:solidFill>
              <a:latin typeface="Arial"/>
            </a:endParaRPr>
          </a:p>
        </p:txBody>
      </p:sp>
      <p:sp>
        <p:nvSpPr>
          <p:cNvPr id="84" name="Content Placeholder 2"/>
          <p:cNvSpPr/>
          <p:nvPr/>
        </p:nvSpPr>
        <p:spPr>
          <a:xfrm>
            <a:off x="958680" y="1440000"/>
            <a:ext cx="10381320" cy="4320000"/>
          </a:xfrm>
          <a:prstGeom prst="rect">
            <a:avLst/>
          </a:prstGeom>
          <a:noFill/>
          <a:ln w="0">
            <a:noFill/>
          </a:ln>
        </p:spPr>
        <p:style>
          <a:lnRef idx="0"/>
          <a:fillRef idx="0"/>
          <a:effectRef idx="0"/>
          <a:fontRef idx="minor"/>
        </p:style>
        <p:txBody>
          <a:bodyPr anchor="t">
            <a:normAutofit/>
          </a:bodyPr>
          <a:p>
            <a:pPr marL="228600" indent="-228600" defTabSz="914400">
              <a:lnSpc>
                <a:spcPct val="90000"/>
              </a:lnSpc>
              <a:spcBef>
                <a:spcPts val="1191"/>
              </a:spcBef>
              <a:spcAft>
                <a:spcPts val="992"/>
              </a:spcAft>
              <a:buClr>
                <a:srgbClr val="292929"/>
              </a:buClr>
              <a:buFont typeface="Arial"/>
              <a:buChar char="•"/>
            </a:pPr>
            <a:r>
              <a:rPr b="1" lang="en-US" sz="1600" spc="-1" strike="noStrike">
                <a:solidFill>
                  <a:schemeClr val="accent3">
                    <a:lumMod val="25000"/>
                  </a:schemeClr>
                </a:solidFill>
                <a:latin typeface="Abadi"/>
              </a:rPr>
              <a:t>Background </a:t>
            </a:r>
            <a:endParaRPr b="0" lang="hu-HU" sz="1600" spc="-1" strike="noStrike">
              <a:solidFill>
                <a:srgbClr val="000000"/>
              </a:solidFill>
              <a:latin typeface="Arial"/>
            </a:endParaRPr>
          </a:p>
          <a:p>
            <a:pPr marL="228600" indent="-228600" defTabSz="914400">
              <a:lnSpc>
                <a:spcPct val="90000"/>
              </a:lnSpc>
              <a:spcBef>
                <a:spcPts val="1191"/>
              </a:spcBef>
              <a:spcAft>
                <a:spcPts val="992"/>
              </a:spcAft>
              <a:buClr>
                <a:srgbClr val="292929"/>
              </a:buClr>
              <a:buFont typeface="Arial"/>
              <a:buChar char="•"/>
            </a:pPr>
            <a:r>
              <a:rPr b="0" lang="en-US" sz="1600" spc="-1" strike="noStrike">
                <a:solidFill>
                  <a:schemeClr val="accent3">
                    <a:lumMod val="25000"/>
                  </a:schemeClr>
                </a:solidFill>
                <a:latin typeface="Abadi"/>
              </a:rPr>
              <a:t>SpaceX has transformed spaceflight by making it more accessible and cost-effective, achieving milestones such as resupplying the International Space Station, deploying the Starlink satellite constellation, and conducting crewed missions. The cornerstone of this affordability is the Falcon 9’s reusable first stage, which reduces launch costs to approximately $62 million—versus $165 million or more for competitors unable to recover their boosters. Accurately predicting first-stage landing success is critical for estimating total mission costs and enabling competitive pricing in the commercial launch market.</a:t>
            </a:r>
            <a:endParaRPr b="0" lang="hu-HU" sz="1600" spc="-1" strike="noStrike">
              <a:solidFill>
                <a:srgbClr val="000000"/>
              </a:solidFill>
              <a:latin typeface="Arial"/>
            </a:endParaRPr>
          </a:p>
          <a:p>
            <a:pPr marL="228600" indent="-228600" defTabSz="914400">
              <a:lnSpc>
                <a:spcPct val="90000"/>
              </a:lnSpc>
              <a:spcBef>
                <a:spcPts val="1191"/>
              </a:spcBef>
              <a:spcAft>
                <a:spcPts val="992"/>
              </a:spcAft>
              <a:buClr>
                <a:srgbClr val="292929"/>
              </a:buClr>
              <a:buFont typeface="Arial"/>
              <a:buChar char="•"/>
            </a:pPr>
            <a:endParaRPr b="0" lang="hu-HU" sz="1400" spc="-1" strike="noStrike">
              <a:solidFill>
                <a:srgbClr val="000000"/>
              </a:solidFill>
              <a:latin typeface="Arial"/>
            </a:endParaRPr>
          </a:p>
          <a:p>
            <a:pPr marL="228600" indent="-228600" defTabSz="914400">
              <a:lnSpc>
                <a:spcPct val="90000"/>
              </a:lnSpc>
              <a:spcBef>
                <a:spcPts val="1191"/>
              </a:spcBef>
              <a:spcAft>
                <a:spcPts val="992"/>
              </a:spcAft>
              <a:buClr>
                <a:srgbClr val="292929"/>
              </a:buClr>
              <a:buFont typeface="Arial"/>
              <a:buChar char="•"/>
            </a:pPr>
            <a:r>
              <a:rPr b="1" lang="en-US" sz="1600" spc="-1" strike="noStrike">
                <a:solidFill>
                  <a:schemeClr val="accent3">
                    <a:lumMod val="25000"/>
                  </a:schemeClr>
                </a:solidFill>
                <a:latin typeface="Abadi"/>
              </a:rPr>
              <a:t>Explore</a:t>
            </a:r>
            <a:endParaRPr b="0" lang="hu-HU" sz="1600" spc="-1" strike="noStrike">
              <a:solidFill>
                <a:srgbClr val="000000"/>
              </a:solidFill>
              <a:latin typeface="Arial"/>
            </a:endParaRPr>
          </a:p>
          <a:p>
            <a:pPr marL="228600" indent="-228600" defTabSz="914400">
              <a:lnSpc>
                <a:spcPct val="90000"/>
              </a:lnSpc>
              <a:spcBef>
                <a:spcPts val="57"/>
              </a:spcBef>
              <a:buClr>
                <a:srgbClr val="292929"/>
              </a:buClr>
              <a:buFont typeface="Arial"/>
              <a:buChar char="•"/>
            </a:pPr>
            <a:r>
              <a:rPr b="0" lang="en-US" sz="1600" spc="-1" strike="noStrike">
                <a:solidFill>
                  <a:schemeClr val="accent3">
                    <a:lumMod val="25000"/>
                  </a:schemeClr>
                </a:solidFill>
                <a:latin typeface="Abadi"/>
              </a:rPr>
              <a:t>The influence of payload mass, launch site, flight number, and orbit type on first-stage landing success</a:t>
            </a:r>
            <a:endParaRPr b="0" lang="hu-HU" sz="1600" spc="-1" strike="noStrike">
              <a:solidFill>
                <a:srgbClr val="000000"/>
              </a:solidFill>
              <a:latin typeface="Arial"/>
              <a:ea typeface="Microsoft YaHei"/>
            </a:endParaRPr>
          </a:p>
          <a:p>
            <a:pPr marL="228600" indent="-228600" defTabSz="914400">
              <a:lnSpc>
                <a:spcPct val="90000"/>
              </a:lnSpc>
              <a:spcBef>
                <a:spcPts val="57"/>
              </a:spcBef>
              <a:buClr>
                <a:srgbClr val="292929"/>
              </a:buClr>
              <a:buFont typeface="Arial"/>
              <a:buChar char="•"/>
            </a:pPr>
            <a:r>
              <a:rPr b="0" lang="en-US" sz="1600" spc="-1" strike="noStrike">
                <a:solidFill>
                  <a:schemeClr val="accent3">
                    <a:lumMod val="25000"/>
                  </a:schemeClr>
                </a:solidFill>
                <a:latin typeface="Abadi"/>
              </a:rPr>
              <a:t>The evolution of landing success rates over time</a:t>
            </a:r>
            <a:endParaRPr b="0" lang="hu-HU" sz="1600" spc="-1" strike="noStrike">
              <a:solidFill>
                <a:srgbClr val="000000"/>
              </a:solidFill>
              <a:latin typeface="Arial"/>
              <a:ea typeface="Microsoft YaHei"/>
            </a:endParaRPr>
          </a:p>
          <a:p>
            <a:pPr marL="228600" indent="-228600" defTabSz="914400">
              <a:lnSpc>
                <a:spcPct val="90000"/>
              </a:lnSpc>
              <a:spcBef>
                <a:spcPts val="57"/>
              </a:spcBef>
              <a:buClr>
                <a:srgbClr val="292929"/>
              </a:buClr>
              <a:buFont typeface="Arial"/>
              <a:buChar char="•"/>
            </a:pPr>
            <a:r>
              <a:rPr b="0" lang="en-US" sz="1600" spc="-1" strike="noStrike">
                <a:solidFill>
                  <a:schemeClr val="accent3">
                    <a:lumMod val="25000"/>
                  </a:schemeClr>
                </a:solidFill>
                <a:latin typeface="Abadi"/>
              </a:rPr>
              <a:t>The most accurate machine learning model for binary classification of landing outcomes</a:t>
            </a:r>
            <a:endParaRPr b="0" lang="hu-HU" sz="1600" spc="-1" strike="noStrike">
              <a:solidFill>
                <a:srgbClr val="000000"/>
              </a:solidFill>
              <a:latin typeface="Arial"/>
              <a:ea typeface="Microsoft YaHei"/>
            </a:endParaRPr>
          </a:p>
          <a:p>
            <a:pPr marL="228600" indent="-228600" defTabSz="914400">
              <a:lnSpc>
                <a:spcPct val="90000"/>
              </a:lnSpc>
              <a:spcBef>
                <a:spcPts val="57"/>
              </a:spcBef>
              <a:buClr>
                <a:srgbClr val="292929"/>
              </a:buClr>
              <a:buFont typeface="Arial"/>
              <a:buChar char="•"/>
            </a:pPr>
            <a:r>
              <a:rPr b="0" lang="en-US" sz="1600" spc="-1" strike="noStrike">
                <a:solidFill>
                  <a:schemeClr val="accent3">
                    <a:lumMod val="25000"/>
                  </a:schemeClr>
                </a:solidFill>
                <a:latin typeface="Abadi"/>
              </a:rPr>
              <a:t>Using public SpaceX data, this analysis delivers actionable insights to forecast reusability and optimize launch economics.</a:t>
            </a:r>
            <a:endParaRPr b="0" lang="hu-HU" sz="1600" spc="-1" strike="noStrike">
              <a:solidFill>
                <a:srgbClr val="000000"/>
              </a:solidFill>
              <a:latin typeface="Arial"/>
              <a:ea typeface="Microsoft YaHei"/>
            </a:endParaRPr>
          </a:p>
          <a:p>
            <a:pPr marL="228600" indent="-228600" defTabSz="914400">
              <a:lnSpc>
                <a:spcPct val="90000"/>
              </a:lnSpc>
              <a:spcBef>
                <a:spcPts val="1191"/>
              </a:spcBef>
              <a:spcAft>
                <a:spcPts val="992"/>
              </a:spcAft>
              <a:buClr>
                <a:srgbClr val="292929"/>
              </a:buClr>
              <a:buFont typeface="Arial"/>
              <a:buChar char="•"/>
            </a:pPr>
            <a:endParaRPr b="0" lang="hu-HU"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770040" y="1825560"/>
            <a:ext cx="9745200" cy="4350960"/>
          </a:xfrm>
          <a:prstGeom prst="rect">
            <a:avLst/>
          </a:prstGeom>
          <a:noFill/>
          <a:ln w="0">
            <a:noFill/>
          </a:ln>
        </p:spPr>
        <p:txBody>
          <a:bodyPr lIns="91440" rIns="91440" tIns="45720" bIns="45720" anchor="t">
            <a:normAutofit/>
          </a:bodyPr>
          <a:p>
            <a:pPr indent="0">
              <a:lnSpc>
                <a:spcPct val="90000"/>
              </a:lnSpc>
              <a:spcBef>
                <a:spcPts val="1417"/>
              </a:spcBef>
              <a:buNone/>
            </a:pPr>
            <a:r>
              <a:rPr b="1" lang="en-US" sz="1600" spc="-1" strike="noStrike">
                <a:solidFill>
                  <a:schemeClr val="accent3">
                    <a:lumMod val="25000"/>
                  </a:schemeClr>
                </a:solidFill>
                <a:latin typeface="Abadi"/>
              </a:rPr>
              <a:t>Success as Percent of Total</a:t>
            </a:r>
            <a:endParaRPr b="0" lang="en-US" sz="1600" spc="-1" strike="noStrike">
              <a:solidFill>
                <a:schemeClr val="dk1"/>
              </a:solidFill>
              <a:latin typeface="Abadi"/>
            </a:endParaRPr>
          </a:p>
          <a:p>
            <a:pPr marL="432000" indent="-324000">
              <a:lnSpc>
                <a:spcPct val="90000"/>
              </a:lnSpc>
              <a:spcBef>
                <a:spcPts val="1417"/>
              </a:spcBef>
              <a:buClr>
                <a:srgbClr val="000000"/>
              </a:buClr>
              <a:buSzPct val="45000"/>
              <a:buFont typeface="Symbol" charset="2"/>
              <a:buChar char=""/>
            </a:pPr>
            <a:r>
              <a:rPr b="0" lang="en-US" sz="1600" spc="-1" strike="noStrike">
                <a:solidFill>
                  <a:schemeClr val="accent3">
                    <a:lumMod val="25000"/>
                  </a:schemeClr>
                </a:solidFill>
                <a:latin typeface="Abadi"/>
              </a:rPr>
              <a:t>KSC LC-39A has the most successful launches amongst launch sites (41.2%)</a:t>
            </a:r>
            <a:endParaRPr b="0" lang="en-US" sz="1600" spc="-1" strike="noStrike">
              <a:solidFill>
                <a:schemeClr val="dk1"/>
              </a:solidFill>
              <a:latin typeface="Abadi"/>
            </a:endParaRPr>
          </a:p>
        </p:txBody>
      </p:sp>
      <p:sp>
        <p:nvSpPr>
          <p:cNvPr id="18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Launch Success by Site Location</a:t>
            </a:r>
            <a:endParaRPr b="0" lang="hu-HU" sz="4000" spc="-1" strike="noStrike">
              <a:solidFill>
                <a:srgbClr val="000000"/>
              </a:solidFill>
              <a:latin typeface="Arial"/>
            </a:endParaRPr>
          </a:p>
        </p:txBody>
      </p:sp>
      <p:pic>
        <p:nvPicPr>
          <p:cNvPr id="185" name="" descr=""/>
          <p:cNvPicPr/>
          <p:nvPr/>
        </p:nvPicPr>
        <p:blipFill>
          <a:blip r:embed="rId2"/>
          <a:stretch/>
        </p:blipFill>
        <p:spPr>
          <a:xfrm>
            <a:off x="1260000" y="2652480"/>
            <a:ext cx="9701280" cy="3467520"/>
          </a:xfrm>
          <a:prstGeom prst="rect">
            <a:avLst/>
          </a:prstGeom>
          <a:ln w="0">
            <a:noFill/>
          </a:ln>
        </p:spPr>
      </p:pic>
      <p:sp>
        <p:nvSpPr>
          <p:cNvPr id="3" name="PlaceHolder 2"/>
          <p:cNvSpPr>
            <a:spLocks noGrp="1"/>
          </p:cNvSpPr>
          <p:nvPr>
            <p:ph type="sldNum" idx="1"/>
          </p:nvPr>
        </p:nvSpPr>
        <p:spPr/>
        <p:txBody>
          <a:bodyPr/>
          <a:p>
            <a:fld id="{A5E881A4-CE53-4FDB-B9F4-2CFC9007B4F2}"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6" name="PlaceHolder 1"/>
          <p:cNvSpPr>
            <a:spLocks noGrp="1"/>
          </p:cNvSpPr>
          <p:nvPr>
            <p:ph/>
          </p:nvPr>
        </p:nvSpPr>
        <p:spPr>
          <a:xfrm>
            <a:off x="734040" y="1440000"/>
            <a:ext cx="10551240" cy="4350960"/>
          </a:xfrm>
          <a:prstGeom prst="rect">
            <a:avLst/>
          </a:prstGeom>
          <a:noFill/>
          <a:ln w="0">
            <a:noFill/>
          </a:ln>
        </p:spPr>
        <p:txBody>
          <a:bodyPr lIns="91440" rIns="91440" tIns="45720" bIns="45720" anchor="t">
            <a:normAutofit/>
          </a:bodyPr>
          <a:p>
            <a:pPr indent="0" defTabSz="914400">
              <a:lnSpc>
                <a:spcPct val="90000"/>
              </a:lnSpc>
              <a:spcBef>
                <a:spcPts val="1417"/>
              </a:spcBef>
              <a:buNone/>
            </a:pPr>
            <a:r>
              <a:rPr b="1" lang="en-US" sz="1600" spc="-1" strike="noStrike">
                <a:solidFill>
                  <a:schemeClr val="accent3">
                    <a:lumMod val="25000"/>
                  </a:schemeClr>
                </a:solidFill>
                <a:latin typeface="Abadi"/>
              </a:rPr>
              <a:t>Success as Percent of Total</a:t>
            </a:r>
            <a:endParaRPr b="0" lang="en-US" sz="1600" spc="-1" strike="noStrike">
              <a:solidFill>
                <a:schemeClr val="dk1"/>
              </a:solidFill>
              <a:latin typeface="Calibri"/>
            </a:endParaRPr>
          </a:p>
          <a:p>
            <a:pPr marL="432000" indent="-324000" defTabSz="914400">
              <a:lnSpc>
                <a:spcPct val="90000"/>
              </a:lnSpc>
              <a:spcBef>
                <a:spcPts val="1417"/>
              </a:spcBef>
              <a:buClr>
                <a:srgbClr val="292929"/>
              </a:buClr>
              <a:buFont typeface="Symbol" charset="2"/>
              <a:buChar char=""/>
            </a:pPr>
            <a:r>
              <a:rPr b="0" lang="en-US" sz="1600" spc="-1" strike="noStrike">
                <a:solidFill>
                  <a:schemeClr val="accent3">
                    <a:lumMod val="25000"/>
                  </a:schemeClr>
                </a:solidFill>
                <a:latin typeface="Abadi"/>
              </a:rPr>
              <a:t>CCAFS SCL-40 has the most unsuccessful launches between launch sites (41.9%)</a:t>
            </a:r>
            <a:endParaRPr b="0" lang="en-US" sz="1600" spc="-1" strike="noStrike">
              <a:solidFill>
                <a:schemeClr val="dk1"/>
              </a:solidFill>
              <a:latin typeface="Calibri"/>
            </a:endParaRPr>
          </a:p>
        </p:txBody>
      </p:sp>
      <p:sp>
        <p:nvSpPr>
          <p:cNvPr id="18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Total Success vs Failure</a:t>
            </a:r>
            <a:endParaRPr b="0" lang="hu-HU" sz="4000" spc="-1" strike="noStrike">
              <a:solidFill>
                <a:srgbClr val="000000"/>
              </a:solidFill>
              <a:latin typeface="Arial"/>
            </a:endParaRPr>
          </a:p>
        </p:txBody>
      </p:sp>
      <p:pic>
        <p:nvPicPr>
          <p:cNvPr id="188" name="" descr=""/>
          <p:cNvPicPr/>
          <p:nvPr/>
        </p:nvPicPr>
        <p:blipFill>
          <a:blip r:embed="rId2"/>
          <a:stretch/>
        </p:blipFill>
        <p:spPr>
          <a:xfrm>
            <a:off x="489600" y="2237040"/>
            <a:ext cx="10850400" cy="3702960"/>
          </a:xfrm>
          <a:prstGeom prst="rect">
            <a:avLst/>
          </a:prstGeom>
          <a:ln w="0">
            <a:noFill/>
          </a:ln>
        </p:spPr>
      </p:pic>
      <p:sp>
        <p:nvSpPr>
          <p:cNvPr id="3" name="PlaceHolder 2"/>
          <p:cNvSpPr>
            <a:spLocks noGrp="1"/>
          </p:cNvSpPr>
          <p:nvPr>
            <p:ph type="sldNum" idx="1"/>
          </p:nvPr>
        </p:nvSpPr>
        <p:spPr/>
        <p:txBody>
          <a:bodyPr/>
          <a:p>
            <a:fld id="{098283E9-E976-494E-90E6-5E45EA9CDC07}"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9" name="PlaceHolder 1"/>
          <p:cNvSpPr>
            <a:spLocks noGrp="1"/>
          </p:cNvSpPr>
          <p:nvPr>
            <p:ph/>
          </p:nvPr>
        </p:nvSpPr>
        <p:spPr>
          <a:xfrm>
            <a:off x="720000" y="1285560"/>
            <a:ext cx="10414440" cy="1594440"/>
          </a:xfrm>
          <a:prstGeom prst="rect">
            <a:avLst/>
          </a:prstGeom>
          <a:noFill/>
          <a:ln w="0">
            <a:noFill/>
          </a:ln>
        </p:spPr>
        <p:txBody>
          <a:bodyPr lIns="91440" rIns="91440" tIns="45720" bIns="45720" anchor="t">
            <a:normAutofit/>
          </a:bodyPr>
          <a:p>
            <a:pPr marL="432000" indent="-324000">
              <a:lnSpc>
                <a:spcPct val="90000"/>
              </a:lnSpc>
              <a:spcBef>
                <a:spcPts val="1417"/>
              </a:spcBef>
              <a:buClr>
                <a:srgbClr val="000000"/>
              </a:buClr>
              <a:buSzPct val="45000"/>
              <a:buFont typeface="Wingdings" charset="2"/>
              <a:buChar char=""/>
            </a:pPr>
            <a:r>
              <a:rPr b="0" lang="en-US" sz="2200" spc="-1" strike="noStrike">
                <a:solidFill>
                  <a:schemeClr val="dk1"/>
                </a:solidFill>
                <a:latin typeface="Adabi"/>
              </a:rPr>
              <a:t>Payloads between 2,000 kg and 5,000 kg have the highest success rate</a:t>
            </a:r>
            <a:endParaRPr b="0" lang="en-US" sz="2200" spc="-1" strike="noStrike">
              <a:solidFill>
                <a:schemeClr val="dk1"/>
              </a:solidFill>
              <a:latin typeface="Adabi"/>
            </a:endParaRPr>
          </a:p>
          <a:p>
            <a:pPr marL="432000" indent="-324000">
              <a:lnSpc>
                <a:spcPct val="90000"/>
              </a:lnSpc>
              <a:spcBef>
                <a:spcPts val="1417"/>
              </a:spcBef>
              <a:buClr>
                <a:srgbClr val="000000"/>
              </a:buClr>
              <a:buSzPct val="45000"/>
              <a:buFont typeface="Wingdings" charset="2"/>
              <a:buChar char=""/>
            </a:pPr>
            <a:r>
              <a:rPr b="0" lang="en-US" sz="2200" spc="-1" strike="noStrike">
                <a:solidFill>
                  <a:schemeClr val="dk1"/>
                </a:solidFill>
                <a:latin typeface="Adabi"/>
              </a:rPr>
              <a:t>1 indicating a successful outcome and 0 indicating an unsuccessful outcome</a:t>
            </a:r>
            <a:endParaRPr b="0" lang="en-US" sz="2200" spc="-1" strike="noStrike">
              <a:solidFill>
                <a:schemeClr val="dk1"/>
              </a:solidFill>
              <a:latin typeface="Adabi"/>
            </a:endParaRPr>
          </a:p>
        </p:txBody>
      </p:sp>
      <p:sp>
        <p:nvSpPr>
          <p:cNvPr id="19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Correlation Between Payload and Success</a:t>
            </a:r>
            <a:endParaRPr b="0" lang="hu-HU" sz="4000" spc="-1" strike="noStrike">
              <a:solidFill>
                <a:srgbClr val="000000"/>
              </a:solidFill>
              <a:latin typeface="Arial"/>
            </a:endParaRPr>
          </a:p>
        </p:txBody>
      </p:sp>
      <p:pic>
        <p:nvPicPr>
          <p:cNvPr id="191" name="" descr=""/>
          <p:cNvPicPr/>
          <p:nvPr/>
        </p:nvPicPr>
        <p:blipFill>
          <a:blip r:embed="rId2"/>
          <a:stretch/>
        </p:blipFill>
        <p:spPr>
          <a:xfrm>
            <a:off x="927000" y="2520000"/>
            <a:ext cx="10233000" cy="3420000"/>
          </a:xfrm>
          <a:prstGeom prst="rect">
            <a:avLst/>
          </a:prstGeom>
          <a:ln w="0">
            <a:noFill/>
          </a:ln>
        </p:spPr>
      </p:pic>
      <p:sp>
        <p:nvSpPr>
          <p:cNvPr id="3" name="PlaceHolder 2"/>
          <p:cNvSpPr>
            <a:spLocks noGrp="1"/>
          </p:cNvSpPr>
          <p:nvPr>
            <p:ph type="sldNum" idx="1"/>
          </p:nvPr>
        </p:nvSpPr>
        <p:spPr/>
        <p:txBody>
          <a:bodyPr/>
          <a:p>
            <a:fld id="{49A86D27-A4ED-4CAB-837B-23BC536D007C}"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TextBox 1"/>
          <p:cNvSpPr/>
          <p:nvPr/>
        </p:nvSpPr>
        <p:spPr>
          <a:xfrm>
            <a:off x="81144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5</a:t>
            </a:r>
            <a:endParaRPr b="0" lang="hu-HU"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PlaceHolder 1"/>
          <p:cNvSpPr>
            <a:spLocks noGrp="1"/>
          </p:cNvSpPr>
          <p:nvPr>
            <p:ph/>
          </p:nvPr>
        </p:nvSpPr>
        <p:spPr>
          <a:xfrm>
            <a:off x="770040" y="1440000"/>
            <a:ext cx="4449960" cy="4453560"/>
          </a:xfrm>
          <a:prstGeom prst="rect">
            <a:avLst/>
          </a:prstGeom>
          <a:noFill/>
          <a:ln w="0">
            <a:noFill/>
          </a:ln>
        </p:spPr>
        <p:txBody>
          <a:bodyPr lIns="91440" rIns="91440" tIns="45720" bIns="45720" anchor="t">
            <a:normAutofit/>
          </a:bodyPr>
          <a:p>
            <a:pPr marL="228600" indent="0" defTabSz="914400">
              <a:lnSpc>
                <a:spcPct val="100000"/>
              </a:lnSpc>
              <a:spcBef>
                <a:spcPts val="1417"/>
              </a:spcBef>
              <a:buNone/>
            </a:pPr>
            <a:r>
              <a:rPr b="1" lang="en-US" sz="1800" spc="-1" strike="noStrike">
                <a:solidFill>
                  <a:schemeClr val="accent3">
                    <a:lumMod val="25000"/>
                  </a:schemeClr>
                </a:solidFill>
                <a:latin typeface="Abadi"/>
              </a:rPr>
              <a:t>Evaluating models on test data</a:t>
            </a:r>
            <a:endParaRPr b="0" lang="en-US" sz="1800" spc="-1" strike="noStrike">
              <a:solidFill>
                <a:schemeClr val="dk1"/>
              </a:solidFill>
              <a:latin typeface="Abadi"/>
              <a:ea typeface="Liberation Mono;Courier New;Lucida Sans Typewriter"/>
            </a:endParaRPr>
          </a:p>
          <a:p>
            <a:pPr marL="228600" indent="-228600" defTabSz="914400">
              <a:lnSpc>
                <a:spcPct val="100000"/>
              </a:lnSpc>
              <a:spcBef>
                <a:spcPts val="1417"/>
              </a:spcBef>
              <a:buClr>
                <a:srgbClr val="292929"/>
              </a:buClr>
              <a:buFont typeface="Arial"/>
              <a:buChar char="•"/>
            </a:pPr>
            <a:r>
              <a:rPr b="0" lang="en-US" sz="1800" spc="-1" strike="noStrike">
                <a:solidFill>
                  <a:schemeClr val="accent3">
                    <a:lumMod val="25000"/>
                  </a:schemeClr>
                </a:solidFill>
                <a:latin typeface="Abadi"/>
              </a:rPr>
              <a:t>Logistic Regression: 0.8333</a:t>
            </a:r>
            <a:endParaRPr b="0" lang="en-US" sz="1800" spc="-1" strike="noStrike">
              <a:solidFill>
                <a:schemeClr val="dk1"/>
              </a:solidFill>
              <a:latin typeface="Abadi"/>
              <a:ea typeface="Liberation Mono;Courier New;Lucida Sans Typewriter"/>
            </a:endParaRPr>
          </a:p>
          <a:p>
            <a:pPr marL="228600" indent="-228600" defTabSz="914400">
              <a:lnSpc>
                <a:spcPct val="100000"/>
              </a:lnSpc>
              <a:spcBef>
                <a:spcPts val="1417"/>
              </a:spcBef>
              <a:buClr>
                <a:srgbClr val="292929"/>
              </a:buClr>
              <a:buFont typeface="Arial"/>
              <a:buChar char="•"/>
            </a:pPr>
            <a:r>
              <a:rPr b="0" lang="en-US" sz="1800" spc="-1" strike="noStrike">
                <a:solidFill>
                  <a:schemeClr val="accent3">
                    <a:lumMod val="25000"/>
                  </a:schemeClr>
                </a:solidFill>
                <a:latin typeface="Abadi"/>
              </a:rPr>
              <a:t>SVM: 0.8333</a:t>
            </a:r>
            <a:endParaRPr b="0" lang="en-US" sz="1800" spc="-1" strike="noStrike">
              <a:solidFill>
                <a:schemeClr val="dk1"/>
              </a:solidFill>
              <a:latin typeface="Abadi"/>
              <a:ea typeface="Liberation Mono;Courier New;Lucida Sans Typewriter"/>
            </a:endParaRPr>
          </a:p>
          <a:p>
            <a:pPr marL="228600" indent="-228600" defTabSz="914400">
              <a:lnSpc>
                <a:spcPct val="100000"/>
              </a:lnSpc>
              <a:spcBef>
                <a:spcPts val="1417"/>
              </a:spcBef>
              <a:buClr>
                <a:srgbClr val="292929"/>
              </a:buClr>
              <a:buFont typeface="Arial"/>
              <a:buChar char="•"/>
            </a:pPr>
            <a:r>
              <a:rPr b="0" lang="en-US" sz="1800" spc="-1" strike="noStrike">
                <a:solidFill>
                  <a:schemeClr val="accent3">
                    <a:lumMod val="25000"/>
                  </a:schemeClr>
                </a:solidFill>
                <a:latin typeface="Abadi"/>
              </a:rPr>
              <a:t>Decision Tree: 0.9444</a:t>
            </a:r>
            <a:endParaRPr b="0" lang="en-US" sz="1800" spc="-1" strike="noStrike">
              <a:solidFill>
                <a:schemeClr val="dk1"/>
              </a:solidFill>
              <a:latin typeface="Abadi"/>
              <a:ea typeface="Liberation Mono;Courier New;Lucida Sans Typewriter"/>
            </a:endParaRPr>
          </a:p>
          <a:p>
            <a:pPr marL="228600" indent="-228600" defTabSz="914400">
              <a:lnSpc>
                <a:spcPct val="100000"/>
              </a:lnSpc>
              <a:spcBef>
                <a:spcPts val="1417"/>
              </a:spcBef>
              <a:buClr>
                <a:srgbClr val="292929"/>
              </a:buClr>
              <a:buFont typeface="Arial"/>
              <a:buChar char="•"/>
            </a:pPr>
            <a:r>
              <a:rPr b="0" lang="en-US" sz="1800" spc="-1" strike="noStrike">
                <a:solidFill>
                  <a:schemeClr val="accent3">
                    <a:lumMod val="25000"/>
                  </a:schemeClr>
                </a:solidFill>
                <a:latin typeface="Abadi"/>
              </a:rPr>
              <a:t>KNN: 0.8333</a:t>
            </a:r>
            <a:endParaRPr b="0" lang="en-US" sz="1800" spc="-1" strike="noStrike">
              <a:solidFill>
                <a:schemeClr val="dk1"/>
              </a:solidFill>
              <a:latin typeface="Abadi"/>
              <a:ea typeface="Liberation Mono;Courier New;Lucida Sans Typewriter"/>
            </a:endParaRPr>
          </a:p>
          <a:p>
            <a:pPr marL="228600" indent="0" defTabSz="914400">
              <a:lnSpc>
                <a:spcPct val="100000"/>
              </a:lnSpc>
              <a:spcBef>
                <a:spcPts val="1417"/>
              </a:spcBef>
              <a:buNone/>
            </a:pPr>
            <a:endParaRPr b="0" lang="en-US" sz="2200" spc="-1" strike="noStrike">
              <a:solidFill>
                <a:schemeClr val="dk1"/>
              </a:solidFill>
              <a:latin typeface="Abadi"/>
              <a:ea typeface="Liberation Mono;Courier New;Lucida Sans Typewriter"/>
            </a:endParaRPr>
          </a:p>
          <a:p>
            <a:pPr marL="228600" indent="0" defTabSz="914400">
              <a:lnSpc>
                <a:spcPct val="100000"/>
              </a:lnSpc>
              <a:spcBef>
                <a:spcPts val="1417"/>
              </a:spcBef>
              <a:buNone/>
            </a:pPr>
            <a:r>
              <a:rPr b="1" lang="en-US" sz="1800" spc="-1" strike="noStrike">
                <a:solidFill>
                  <a:schemeClr val="accent3">
                    <a:lumMod val="25000"/>
                  </a:schemeClr>
                </a:solidFill>
                <a:latin typeface="Abadi"/>
              </a:rPr>
              <a:t>BEST MODEL</a:t>
            </a:r>
            <a:r>
              <a:rPr b="0" lang="en-US" sz="1800" spc="-1" strike="noStrike">
                <a:solidFill>
                  <a:schemeClr val="accent3">
                    <a:lumMod val="25000"/>
                  </a:schemeClr>
                </a:solidFill>
                <a:latin typeface="Abadi"/>
              </a:rPr>
              <a:t>: Decision Tree</a:t>
            </a:r>
            <a:endParaRPr b="0" lang="en-US" sz="1800" spc="-1" strike="noStrike">
              <a:solidFill>
                <a:schemeClr val="dk1"/>
              </a:solidFill>
              <a:latin typeface="Abadi"/>
              <a:ea typeface="Liberation Mono;Courier New;Lucida Sans Typewriter"/>
            </a:endParaRPr>
          </a:p>
          <a:p>
            <a:pPr marL="228600" indent="-228600" defTabSz="914400">
              <a:lnSpc>
                <a:spcPct val="100000"/>
              </a:lnSpc>
              <a:spcBef>
                <a:spcPts val="1417"/>
              </a:spcBef>
              <a:buClr>
                <a:srgbClr val="292929"/>
              </a:buClr>
              <a:buFont typeface="Arial"/>
              <a:buChar char="•"/>
            </a:pPr>
            <a:r>
              <a:rPr b="0" lang="en-US" sz="1800" spc="-1" strike="noStrike">
                <a:solidFill>
                  <a:schemeClr val="accent3">
                    <a:lumMod val="25000"/>
                  </a:schemeClr>
                </a:solidFill>
                <a:latin typeface="Abadi"/>
              </a:rPr>
              <a:t>Test Accuracy: 0.9444</a:t>
            </a:r>
            <a:endParaRPr b="0" lang="en-US" sz="1800" spc="-1" strike="noStrike">
              <a:solidFill>
                <a:schemeClr val="dk1"/>
              </a:solidFill>
              <a:latin typeface="Abadi"/>
              <a:ea typeface="Liberation Mono;Courier New;Lucida Sans Typewriter"/>
            </a:endParaRPr>
          </a:p>
          <a:p>
            <a:pPr marL="228600" indent="0" defTabSz="914400">
              <a:lnSpc>
                <a:spcPct val="100000"/>
              </a:lnSpc>
              <a:spcBef>
                <a:spcPts val="1417"/>
              </a:spcBef>
              <a:buNone/>
            </a:pPr>
            <a:endParaRPr b="0" lang="en-US" sz="2200" spc="-1" strike="noStrike">
              <a:solidFill>
                <a:schemeClr val="dk1"/>
              </a:solidFill>
              <a:latin typeface="Abadi"/>
              <a:ea typeface="Liberation Mono;Courier New;Lucida Sans Typewriter"/>
            </a:endParaRPr>
          </a:p>
        </p:txBody>
      </p:sp>
      <p:sp>
        <p:nvSpPr>
          <p:cNvPr id="1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Classification Accuracy</a:t>
            </a:r>
            <a:endParaRPr b="0" lang="hu-HU" sz="4000" spc="-1" strike="noStrike">
              <a:solidFill>
                <a:srgbClr val="000000"/>
              </a:solidFill>
              <a:latin typeface="Arial"/>
            </a:endParaRPr>
          </a:p>
        </p:txBody>
      </p:sp>
      <p:pic>
        <p:nvPicPr>
          <p:cNvPr id="195" name="" descr=""/>
          <p:cNvPicPr/>
          <p:nvPr/>
        </p:nvPicPr>
        <p:blipFill>
          <a:blip r:embed="rId2"/>
          <a:stretch/>
        </p:blipFill>
        <p:spPr>
          <a:xfrm>
            <a:off x="5164200" y="1620000"/>
            <a:ext cx="6535800" cy="3780000"/>
          </a:xfrm>
          <a:prstGeom prst="rect">
            <a:avLst/>
          </a:prstGeom>
          <a:ln w="0">
            <a:noFill/>
          </a:ln>
        </p:spPr>
      </p:pic>
      <p:sp>
        <p:nvSpPr>
          <p:cNvPr id="3" name="PlaceHolder 2"/>
          <p:cNvSpPr>
            <a:spLocks noGrp="1"/>
          </p:cNvSpPr>
          <p:nvPr>
            <p:ph type="sldNum" idx="1"/>
          </p:nvPr>
        </p:nvSpPr>
        <p:spPr/>
        <p:txBody>
          <a:bodyPr/>
          <a:p>
            <a:fld id="{5DD1A774-C81F-4481-A433-90B02F750692}"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PlaceHolder 1"/>
          <p:cNvSpPr>
            <a:spLocks noGrp="1"/>
          </p:cNvSpPr>
          <p:nvPr>
            <p:ph/>
          </p:nvPr>
        </p:nvSpPr>
        <p:spPr>
          <a:xfrm>
            <a:off x="770040" y="1440000"/>
            <a:ext cx="5889960" cy="4860000"/>
          </a:xfrm>
          <a:prstGeom prst="rect">
            <a:avLst/>
          </a:prstGeom>
          <a:noFill/>
          <a:ln w="0">
            <a:noFill/>
          </a:ln>
        </p:spPr>
        <p:txBody>
          <a:bodyPr lIns="90000" rIns="90000" tIns="45000" bIns="45000" anchor="t">
            <a:normAutofit/>
          </a:bodyPr>
          <a:p>
            <a:pPr indent="0">
              <a:lnSpc>
                <a:spcPct val="90000"/>
              </a:lnSpc>
              <a:spcBef>
                <a:spcPts val="1417"/>
              </a:spcBef>
              <a:buNone/>
            </a:pPr>
            <a:r>
              <a:rPr b="1" lang="en-US" sz="1400" spc="-1" strike="noStrike">
                <a:solidFill>
                  <a:schemeClr val="accent3">
                    <a:lumMod val="25000"/>
                  </a:schemeClr>
                </a:solidFill>
                <a:latin typeface="Abadi"/>
              </a:rPr>
              <a:t>Performance Summary</a:t>
            </a:r>
            <a:endParaRPr b="1" lang="en-US" sz="1400" spc="-1" strike="noStrike">
              <a:solidFill>
                <a:schemeClr val="dk1"/>
              </a:solidFill>
              <a:latin typeface="Abadi"/>
            </a:endParaRPr>
          </a:p>
          <a:p>
            <a:pPr indent="0">
              <a:lnSpc>
                <a:spcPct val="90000"/>
              </a:lnSpc>
              <a:spcAft>
                <a:spcPts val="1290"/>
              </a:spcAft>
              <a:buNone/>
            </a:pPr>
            <a:r>
              <a:rPr b="0" lang="en-US" sz="1400" spc="-1" strike="noStrike">
                <a:solidFill>
                  <a:schemeClr val="accent3">
                    <a:lumMod val="25000"/>
                  </a:schemeClr>
                </a:solidFill>
                <a:latin typeface="Abadi"/>
              </a:rPr>
              <a:t>A confusion matrix summarizes the performance of a classification algorithm</a:t>
            </a:r>
            <a:endParaRPr b="0" lang="en-US" sz="1400" spc="-1" strike="noStrike">
              <a:solidFill>
                <a:schemeClr val="dk1"/>
              </a:solidFill>
              <a:latin typeface="Abadi"/>
            </a:endParaRPr>
          </a:p>
          <a:p>
            <a:pPr indent="0">
              <a:lnSpc>
                <a:spcPct val="90000"/>
              </a:lnSpc>
              <a:spcAft>
                <a:spcPts val="1290"/>
              </a:spcAft>
              <a:buNone/>
            </a:pPr>
            <a:r>
              <a:rPr b="0" lang="en-US" sz="1400" spc="-1" strike="noStrike">
                <a:solidFill>
                  <a:schemeClr val="accent3">
                    <a:lumMod val="25000"/>
                  </a:schemeClr>
                </a:solidFill>
                <a:latin typeface="Abadi"/>
              </a:rPr>
              <a:t>The fact that there are false positives (Type 1 error) is not good</a:t>
            </a:r>
            <a:endParaRPr b="0" lang="en-US" sz="1400" spc="-1" strike="noStrike">
              <a:solidFill>
                <a:schemeClr val="dk1"/>
              </a:solidFill>
              <a:latin typeface="Abadi"/>
            </a:endParaRPr>
          </a:p>
          <a:p>
            <a:pPr indent="0">
              <a:lnSpc>
                <a:spcPct val="90000"/>
              </a:lnSpc>
              <a:spcAft>
                <a:spcPts val="794"/>
              </a:spcAft>
              <a:buNone/>
            </a:pPr>
            <a:r>
              <a:rPr b="0" lang="en-US" sz="1400" spc="-1" strike="noStrike">
                <a:solidFill>
                  <a:schemeClr val="accent3">
                    <a:lumMod val="25000"/>
                  </a:schemeClr>
                </a:solidFill>
                <a:latin typeface="Abadi"/>
              </a:rPr>
              <a:t>Confusion Matrix Outputs:</a:t>
            </a:r>
            <a:br>
              <a:rPr sz="1400"/>
            </a:br>
            <a:r>
              <a:rPr b="0" lang="en-US" sz="1400" spc="-1" strike="noStrike">
                <a:solidFill>
                  <a:schemeClr val="accent3">
                    <a:lumMod val="25000"/>
                  </a:schemeClr>
                </a:solidFill>
                <a:latin typeface="Abadi"/>
              </a:rPr>
              <a:t>12 True positive</a:t>
            </a:r>
            <a:br>
              <a:rPr sz="1400"/>
            </a:br>
            <a:r>
              <a:rPr b="0" lang="en-US" sz="1400" spc="-1" strike="noStrike">
                <a:solidFill>
                  <a:schemeClr val="accent3">
                    <a:lumMod val="25000"/>
                  </a:schemeClr>
                </a:solidFill>
                <a:latin typeface="Abadi"/>
              </a:rPr>
              <a:t>5 True negative</a:t>
            </a:r>
            <a:br>
              <a:rPr sz="1400"/>
            </a:br>
            <a:r>
              <a:rPr b="0" lang="en-US" sz="1400" spc="-1" strike="noStrike">
                <a:solidFill>
                  <a:schemeClr val="accent3">
                    <a:lumMod val="25000"/>
                  </a:schemeClr>
                </a:solidFill>
                <a:latin typeface="Abadi"/>
              </a:rPr>
              <a:t>1 False positive</a:t>
            </a:r>
            <a:br>
              <a:rPr sz="1400"/>
            </a:br>
            <a:r>
              <a:rPr b="0" lang="en-US" sz="1400" spc="-1" strike="noStrike">
                <a:solidFill>
                  <a:schemeClr val="accent3">
                    <a:lumMod val="25000"/>
                  </a:schemeClr>
                </a:solidFill>
                <a:latin typeface="Abadi"/>
              </a:rPr>
              <a:t>0 False negative</a:t>
            </a:r>
            <a:endParaRPr b="0" lang="en-US" sz="1400" spc="-1" strike="noStrike">
              <a:solidFill>
                <a:schemeClr val="dk1"/>
              </a:solidFill>
              <a:latin typeface="Abadi"/>
            </a:endParaRPr>
          </a:p>
          <a:p>
            <a:pPr indent="0">
              <a:lnSpc>
                <a:spcPct val="90000"/>
              </a:lnSpc>
              <a:spcAft>
                <a:spcPts val="1290"/>
              </a:spcAft>
              <a:buNone/>
            </a:pPr>
            <a:r>
              <a:rPr b="1" lang="en-US" sz="1400" spc="-1" strike="noStrike">
                <a:solidFill>
                  <a:schemeClr val="accent3">
                    <a:lumMod val="25000"/>
                  </a:schemeClr>
                </a:solidFill>
                <a:latin typeface="Abadi"/>
              </a:rPr>
              <a:t>Precision</a:t>
            </a:r>
            <a:r>
              <a:rPr b="0" lang="en-US" sz="1400" spc="-1" strike="noStrike">
                <a:solidFill>
                  <a:schemeClr val="accent3">
                    <a:lumMod val="25000"/>
                  </a:schemeClr>
                </a:solidFill>
                <a:latin typeface="Abadi"/>
              </a:rPr>
              <a:t>= TP / (TP + FP) =12 / 13 = 0.923</a:t>
            </a:r>
            <a:endParaRPr b="0" lang="en-US" sz="1400" spc="-1" strike="noStrike">
              <a:solidFill>
                <a:schemeClr val="dk1"/>
              </a:solidFill>
              <a:latin typeface="Abadi"/>
            </a:endParaRPr>
          </a:p>
          <a:p>
            <a:pPr indent="0">
              <a:lnSpc>
                <a:spcPct val="90000"/>
              </a:lnSpc>
              <a:spcAft>
                <a:spcPts val="1290"/>
              </a:spcAft>
              <a:buNone/>
            </a:pPr>
            <a:r>
              <a:rPr b="1" lang="en-US" sz="1400" spc="-1" strike="noStrike">
                <a:solidFill>
                  <a:schemeClr val="accent3">
                    <a:lumMod val="25000"/>
                  </a:schemeClr>
                </a:solidFill>
                <a:latin typeface="Abadi"/>
              </a:rPr>
              <a:t>Recall</a:t>
            </a:r>
            <a:r>
              <a:rPr b="0" lang="en-US" sz="1400" spc="-1" strike="noStrike">
                <a:solidFill>
                  <a:schemeClr val="accent3">
                    <a:lumMod val="25000"/>
                  </a:schemeClr>
                </a:solidFill>
                <a:latin typeface="Abadi"/>
              </a:rPr>
              <a:t>= TP / (TP + FN) =12 / 12 = 1</a:t>
            </a:r>
            <a:endParaRPr b="0" lang="en-US" sz="1400" spc="-1" strike="noStrike">
              <a:solidFill>
                <a:schemeClr val="dk1"/>
              </a:solidFill>
              <a:latin typeface="Abadi"/>
            </a:endParaRPr>
          </a:p>
          <a:p>
            <a:pPr indent="0">
              <a:lnSpc>
                <a:spcPct val="90000"/>
              </a:lnSpc>
              <a:spcAft>
                <a:spcPts val="1290"/>
              </a:spcAft>
              <a:buNone/>
            </a:pPr>
            <a:r>
              <a:rPr b="1" lang="en-US" sz="1400" spc="-1" strike="noStrike">
                <a:solidFill>
                  <a:schemeClr val="accent3">
                    <a:lumMod val="25000"/>
                  </a:schemeClr>
                </a:solidFill>
                <a:latin typeface="Abadi"/>
              </a:rPr>
              <a:t>F1 Score</a:t>
            </a:r>
            <a:r>
              <a:rPr b="0" lang="en-US" sz="1400" spc="-1" strike="noStrike">
                <a:solidFill>
                  <a:schemeClr val="accent3">
                    <a:lumMod val="25000"/>
                  </a:schemeClr>
                </a:solidFill>
                <a:latin typeface="Abadi"/>
              </a:rPr>
              <a:t>= 2 * (Precision * Recall) / (Precision + Recall) =</a:t>
            </a:r>
            <a:endParaRPr b="0" lang="en-US" sz="1400" spc="-1" strike="noStrike">
              <a:solidFill>
                <a:schemeClr val="dk1"/>
              </a:solidFill>
              <a:latin typeface="Abadi"/>
            </a:endParaRPr>
          </a:p>
          <a:p>
            <a:pPr indent="0">
              <a:lnSpc>
                <a:spcPct val="90000"/>
              </a:lnSpc>
              <a:spcAft>
                <a:spcPts val="1290"/>
              </a:spcAft>
              <a:buNone/>
            </a:pPr>
            <a:r>
              <a:rPr b="0" lang="en-US" sz="1400" spc="-1" strike="noStrike">
                <a:solidFill>
                  <a:schemeClr val="accent3">
                    <a:lumMod val="25000"/>
                  </a:schemeClr>
                </a:solidFill>
                <a:latin typeface="Abadi"/>
              </a:rPr>
              <a:t>2 * (0.923 * 1) / (0.923+1) = 0.9599</a:t>
            </a:r>
            <a:endParaRPr b="0" lang="en-US" sz="1400" spc="-1" strike="noStrike">
              <a:solidFill>
                <a:schemeClr val="dk1"/>
              </a:solidFill>
              <a:latin typeface="Abadi"/>
            </a:endParaRPr>
          </a:p>
          <a:p>
            <a:pPr indent="0">
              <a:lnSpc>
                <a:spcPct val="90000"/>
              </a:lnSpc>
              <a:spcAft>
                <a:spcPts val="1290"/>
              </a:spcAft>
              <a:buNone/>
            </a:pPr>
            <a:r>
              <a:rPr b="1" lang="en-US" sz="1400" spc="-1" strike="noStrike">
                <a:solidFill>
                  <a:schemeClr val="accent3">
                    <a:lumMod val="25000"/>
                  </a:schemeClr>
                </a:solidFill>
                <a:latin typeface="Abadi"/>
              </a:rPr>
              <a:t>Accuracy</a:t>
            </a:r>
            <a:r>
              <a:rPr b="0" lang="en-US" sz="1400" spc="-1" strike="noStrike">
                <a:solidFill>
                  <a:schemeClr val="accent3">
                    <a:lumMod val="25000"/>
                  </a:schemeClr>
                </a:solidFill>
                <a:latin typeface="Abadi"/>
              </a:rPr>
              <a:t>= (TP + TN)  / (TP + TN + FP + FN) = 0.944</a:t>
            </a:r>
            <a:endParaRPr b="0" lang="en-US" sz="1400" spc="-1" strike="noStrike">
              <a:solidFill>
                <a:schemeClr val="dk1"/>
              </a:solidFill>
              <a:latin typeface="Abadi"/>
            </a:endParaRPr>
          </a:p>
        </p:txBody>
      </p:sp>
      <p:sp>
        <p:nvSpPr>
          <p:cNvPr id="19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Confusion Matrix</a:t>
            </a:r>
            <a:endParaRPr b="0" lang="hu-HU" sz="4000" spc="-1" strike="noStrike">
              <a:solidFill>
                <a:srgbClr val="000000"/>
              </a:solidFill>
              <a:latin typeface="Arial"/>
            </a:endParaRPr>
          </a:p>
        </p:txBody>
      </p:sp>
      <p:pic>
        <p:nvPicPr>
          <p:cNvPr id="198" name="" descr=""/>
          <p:cNvPicPr/>
          <p:nvPr/>
        </p:nvPicPr>
        <p:blipFill>
          <a:blip r:embed="rId2"/>
          <a:stretch/>
        </p:blipFill>
        <p:spPr>
          <a:xfrm>
            <a:off x="6660000" y="1620000"/>
            <a:ext cx="4673160" cy="3960000"/>
          </a:xfrm>
          <a:prstGeom prst="rect">
            <a:avLst/>
          </a:prstGeom>
          <a:ln w="0">
            <a:noFill/>
          </a:ln>
        </p:spPr>
      </p:pic>
      <p:sp>
        <p:nvSpPr>
          <p:cNvPr id="3" name="PlaceHolder 2"/>
          <p:cNvSpPr>
            <a:spLocks noGrp="1"/>
          </p:cNvSpPr>
          <p:nvPr>
            <p:ph type="sldNum" idx="1"/>
          </p:nvPr>
        </p:nvSpPr>
        <p:spPr/>
        <p:txBody>
          <a:bodyPr/>
          <a:p>
            <a:fld id="{39DB411B-21CF-48B7-B5B6-6AC193D2D993}"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9" name="PlaceHolder 1"/>
          <p:cNvSpPr>
            <a:spLocks noGrp="1"/>
          </p:cNvSpPr>
          <p:nvPr>
            <p:ph/>
          </p:nvPr>
        </p:nvSpPr>
        <p:spPr>
          <a:xfrm>
            <a:off x="770040" y="1289880"/>
            <a:ext cx="10929960" cy="5240160"/>
          </a:xfrm>
          <a:prstGeom prst="rect">
            <a:avLst/>
          </a:prstGeom>
          <a:noFill/>
          <a:ln w="0">
            <a:noFill/>
          </a:ln>
        </p:spPr>
        <p:txBody>
          <a:bodyPr lIns="90000" rIns="90000" tIns="45000" bIns="45000" anchor="t">
            <a:normAutofit/>
          </a:bodyPr>
          <a:p>
            <a:pPr indent="0" defTabSz="914400">
              <a:lnSpc>
                <a:spcPct val="100000"/>
              </a:lnSpc>
              <a:spcBef>
                <a:spcPts val="340"/>
              </a:spcBef>
              <a:spcAft>
                <a:spcPts val="142"/>
              </a:spcAft>
              <a:buNone/>
            </a:pPr>
            <a:r>
              <a:rPr b="1" lang="en-US" sz="1500" spc="-1" strike="noStrike">
                <a:solidFill>
                  <a:schemeClr val="accent3">
                    <a:lumMod val="25000"/>
                  </a:schemeClr>
                </a:solidFill>
                <a:latin typeface="Abadi"/>
              </a:rPr>
              <a:t>Model Performance:</a:t>
            </a:r>
            <a:endParaRPr b="0" lang="en-US" sz="1500" spc="-1" strike="noStrike">
              <a:solidFill>
                <a:schemeClr val="dk1"/>
              </a:solidFill>
              <a:latin typeface="Calibri"/>
              <a:ea typeface="Microsoft YaHei"/>
            </a:endParaRPr>
          </a:p>
          <a:p>
            <a:pPr marL="432000" indent="-324000" defTabSz="914400">
              <a:lnSpc>
                <a:spcPct val="100000"/>
              </a:lnSpc>
              <a:spcBef>
                <a:spcPts val="340"/>
              </a:spcBef>
              <a:spcAft>
                <a:spcPts val="142"/>
              </a:spcAft>
              <a:buClr>
                <a:srgbClr val="292929"/>
              </a:buClr>
              <a:buFont typeface="Symbol" charset="2"/>
              <a:buChar char=""/>
            </a:pPr>
            <a:r>
              <a:rPr b="0" lang="en-US" sz="1500" spc="-1" strike="noStrike">
                <a:solidFill>
                  <a:schemeClr val="accent3">
                    <a:lumMod val="25000"/>
                  </a:schemeClr>
                </a:solidFill>
                <a:latin typeface="Abadi"/>
              </a:rPr>
              <a:t>The models performed similarly on the test set, with the Decision Tree slightly outperforming the others at 94.44% accuracy (vs. 83.33% for Logistic Regression, SVM, and KNN). </a:t>
            </a:r>
            <a:endParaRPr b="0" lang="en-US" sz="1500" spc="-1" strike="noStrike">
              <a:solidFill>
                <a:schemeClr val="dk1"/>
              </a:solidFill>
              <a:latin typeface="Calibri"/>
              <a:ea typeface="Microsoft YaHei"/>
            </a:endParaRPr>
          </a:p>
          <a:p>
            <a:pPr marL="432000" indent="-324000" defTabSz="914400">
              <a:lnSpc>
                <a:spcPct val="100000"/>
              </a:lnSpc>
              <a:spcBef>
                <a:spcPts val="340"/>
              </a:spcBef>
              <a:spcAft>
                <a:spcPts val="142"/>
              </a:spcAft>
              <a:buClr>
                <a:srgbClr val="292929"/>
              </a:buClr>
              <a:buFont typeface="Symbol" charset="2"/>
              <a:buChar char=""/>
            </a:pPr>
            <a:r>
              <a:rPr b="0" lang="en-US" sz="1500" spc="-1" strike="noStrike">
                <a:solidFill>
                  <a:schemeClr val="accent3">
                    <a:lumMod val="25000"/>
                  </a:schemeClr>
                </a:solidFill>
                <a:latin typeface="Abadi"/>
              </a:rPr>
              <a:t>The Decision Tree achieved perfect recall (100%) and  zero false negatives, making it highly reliable for identifying successful landings.</a:t>
            </a:r>
            <a:br>
              <a:rPr sz="1500"/>
            </a:br>
            <a:r>
              <a:rPr b="0" lang="en-US" sz="1500" spc="-1" strike="noStrike">
                <a:solidFill>
                  <a:schemeClr val="accent3">
                    <a:lumMod val="25000"/>
                  </a:schemeClr>
                </a:solidFill>
                <a:latin typeface="Abadi"/>
              </a:rPr>
              <a:t> </a:t>
            </a:r>
            <a:endParaRPr b="0" lang="en-US" sz="1500" spc="-1" strike="noStrike">
              <a:solidFill>
                <a:schemeClr val="dk1"/>
              </a:solidFill>
              <a:latin typeface="Calibri"/>
              <a:ea typeface="Microsoft YaHei"/>
            </a:endParaRPr>
          </a:p>
          <a:p>
            <a:pPr indent="0" defTabSz="914400">
              <a:lnSpc>
                <a:spcPct val="100000"/>
              </a:lnSpc>
              <a:spcBef>
                <a:spcPts val="340"/>
              </a:spcBef>
              <a:spcAft>
                <a:spcPts val="142"/>
              </a:spcAft>
              <a:buNone/>
            </a:pPr>
            <a:r>
              <a:rPr b="1" lang="en-US" sz="1500" spc="-1" strike="noStrike">
                <a:solidFill>
                  <a:schemeClr val="accent3">
                    <a:lumMod val="25000"/>
                  </a:schemeClr>
                </a:solidFill>
                <a:latin typeface="Abadi"/>
              </a:rPr>
              <a:t>Launch Site Location:</a:t>
            </a:r>
            <a:endParaRPr b="0" lang="en-US" sz="1500" spc="-1" strike="noStrike">
              <a:solidFill>
                <a:schemeClr val="dk1"/>
              </a:solidFill>
              <a:latin typeface="Calibri"/>
              <a:ea typeface="Microsoft YaHei"/>
            </a:endParaRPr>
          </a:p>
          <a:p>
            <a:pPr marL="432000" indent="-324000" defTabSz="914400">
              <a:lnSpc>
                <a:spcPct val="100000"/>
              </a:lnSpc>
              <a:buClr>
                <a:srgbClr val="292929"/>
              </a:buClr>
              <a:buFont typeface="Symbol" charset="2"/>
              <a:buChar char=""/>
            </a:pPr>
            <a:r>
              <a:rPr b="0" lang="en-US" sz="1500" spc="-1" strike="noStrike">
                <a:solidFill>
                  <a:schemeClr val="accent3">
                    <a:lumMod val="25000"/>
                  </a:schemeClr>
                </a:solidFill>
                <a:latin typeface="Abadi"/>
              </a:rPr>
              <a:t>Equator: Most launch sites (e.g., CCAFS, KSC) are near the equator, leveraging Earth’s rotational speed (~465 m/s) for a natural boost, reducing fuel and booster requirements.</a:t>
            </a:r>
            <a:endParaRPr b="0" lang="en-US" sz="1500" spc="-1" strike="noStrike">
              <a:solidFill>
                <a:schemeClr val="dk1"/>
              </a:solidFill>
              <a:latin typeface="Calibri"/>
              <a:ea typeface="Microsoft YaHei"/>
            </a:endParaRPr>
          </a:p>
          <a:p>
            <a:pPr marL="432000" indent="-324000" defTabSz="914400">
              <a:lnSpc>
                <a:spcPct val="100000"/>
              </a:lnSpc>
              <a:buClr>
                <a:srgbClr val="292929"/>
              </a:buClr>
              <a:buFont typeface="Symbol" charset="2"/>
              <a:buChar char=""/>
            </a:pPr>
            <a:r>
              <a:rPr b="0" lang="en-US" sz="1500" spc="-1" strike="noStrike">
                <a:solidFill>
                  <a:schemeClr val="accent3">
                    <a:lumMod val="25000"/>
                  </a:schemeClr>
                </a:solidFill>
                <a:latin typeface="Abadi"/>
              </a:rPr>
              <a:t>Coast: All launch sites are coastal, enabling safe over-water trajectories and emergency abort zones.</a:t>
            </a:r>
            <a:endParaRPr b="0" lang="en-US" sz="1500" spc="-1" strike="noStrike">
              <a:solidFill>
                <a:schemeClr val="dk1"/>
              </a:solidFill>
              <a:latin typeface="Calibri"/>
              <a:ea typeface="Microsoft YaHei"/>
            </a:endParaRPr>
          </a:p>
          <a:p>
            <a:pPr indent="0" defTabSz="914400">
              <a:lnSpc>
                <a:spcPct val="100000"/>
              </a:lnSpc>
              <a:spcBef>
                <a:spcPts val="340"/>
              </a:spcBef>
              <a:spcAft>
                <a:spcPts val="142"/>
              </a:spcAft>
              <a:buNone/>
            </a:pPr>
            <a:br>
              <a:rPr sz="1500"/>
            </a:br>
            <a:r>
              <a:rPr b="1" lang="en-US" sz="1500" spc="-1" strike="noStrike">
                <a:solidFill>
                  <a:schemeClr val="accent3">
                    <a:lumMod val="25000"/>
                  </a:schemeClr>
                </a:solidFill>
                <a:latin typeface="Abadi"/>
              </a:rPr>
              <a:t>Launch Success Trends:</a:t>
            </a:r>
            <a:endParaRPr b="0" lang="en-US" sz="1500" spc="-1" strike="noStrike">
              <a:solidFill>
                <a:schemeClr val="dk1"/>
              </a:solidFill>
              <a:latin typeface="Calibri"/>
              <a:ea typeface="Microsoft YaHei"/>
            </a:endParaRPr>
          </a:p>
          <a:p>
            <a:pPr marL="432000" indent="-324000" defTabSz="914400">
              <a:lnSpc>
                <a:spcPct val="100000"/>
              </a:lnSpc>
              <a:spcBef>
                <a:spcPts val="340"/>
              </a:spcBef>
              <a:spcAft>
                <a:spcPts val="142"/>
              </a:spcAft>
              <a:buClr>
                <a:srgbClr val="292929"/>
              </a:buClr>
              <a:buFont typeface="Symbol" charset="2"/>
              <a:buChar char=""/>
            </a:pPr>
            <a:r>
              <a:rPr b="0" lang="en-US" sz="1500" spc="-1" strike="noStrike">
                <a:solidFill>
                  <a:schemeClr val="accent3">
                    <a:lumMod val="25000"/>
                  </a:schemeClr>
                </a:solidFill>
                <a:latin typeface="Abadi"/>
              </a:rPr>
              <a:t>Increases over time: Success rate improves with mission experience and iterative engineering.</a:t>
            </a:r>
            <a:br>
              <a:rPr sz="1500"/>
            </a:br>
            <a:r>
              <a:rPr b="0" lang="en-US" sz="1500" spc="-1" strike="noStrike">
                <a:solidFill>
                  <a:schemeClr val="accent3">
                    <a:lumMod val="25000"/>
                  </a:schemeClr>
                </a:solidFill>
                <a:latin typeface="Abadi"/>
              </a:rPr>
              <a:t> </a:t>
            </a:r>
            <a:endParaRPr b="0" lang="en-US" sz="1500" spc="-1" strike="noStrike">
              <a:solidFill>
                <a:schemeClr val="dk1"/>
              </a:solidFill>
              <a:latin typeface="Calibri"/>
              <a:ea typeface="Microsoft YaHei"/>
            </a:endParaRPr>
          </a:p>
          <a:p>
            <a:pPr indent="0" defTabSz="914400">
              <a:lnSpc>
                <a:spcPct val="100000"/>
              </a:lnSpc>
              <a:spcBef>
                <a:spcPts val="340"/>
              </a:spcBef>
              <a:spcAft>
                <a:spcPts val="142"/>
              </a:spcAft>
              <a:buNone/>
            </a:pPr>
            <a:r>
              <a:rPr b="1" lang="en-US" sz="1500" spc="-1" strike="noStrike">
                <a:solidFill>
                  <a:schemeClr val="accent3">
                    <a:lumMod val="25000"/>
                  </a:schemeClr>
                </a:solidFill>
                <a:latin typeface="Abadi"/>
              </a:rPr>
              <a:t>Launch Site Performance:</a:t>
            </a:r>
            <a:endParaRPr b="0" lang="en-US" sz="1500" spc="-1" strike="noStrike">
              <a:solidFill>
                <a:schemeClr val="dk1"/>
              </a:solidFill>
              <a:latin typeface="Calibri"/>
              <a:ea typeface="Microsoft YaHei"/>
            </a:endParaRPr>
          </a:p>
          <a:p>
            <a:pPr marL="432000" indent="-324000" defTabSz="914400">
              <a:lnSpc>
                <a:spcPct val="100000"/>
              </a:lnSpc>
              <a:spcBef>
                <a:spcPts val="340"/>
              </a:spcBef>
              <a:spcAft>
                <a:spcPts val="142"/>
              </a:spcAft>
              <a:buClr>
                <a:srgbClr val="292929"/>
              </a:buClr>
              <a:buFont typeface="Symbol" charset="2"/>
              <a:buChar char=""/>
            </a:pPr>
            <a:r>
              <a:rPr b="0" lang="en-US" sz="1500" spc="-1" strike="noStrike">
                <a:solidFill>
                  <a:schemeClr val="accent3">
                    <a:lumMod val="25000"/>
                  </a:schemeClr>
                </a:solidFill>
                <a:latin typeface="Abadi"/>
              </a:rPr>
              <a:t>KSC LC-39A: Highest success rate overall; 100% success for payloads under 5,500 kg.</a:t>
            </a:r>
            <a:br>
              <a:rPr sz="1500"/>
            </a:br>
            <a:r>
              <a:rPr b="0" lang="en-US" sz="1500" spc="-1" strike="noStrike">
                <a:solidFill>
                  <a:schemeClr val="accent3">
                    <a:lumMod val="25000"/>
                  </a:schemeClr>
                </a:solidFill>
                <a:latin typeface="Abadi"/>
              </a:rPr>
              <a:t> </a:t>
            </a:r>
            <a:endParaRPr b="0" lang="en-US" sz="1500" spc="-1" strike="noStrike">
              <a:solidFill>
                <a:schemeClr val="dk1"/>
              </a:solidFill>
              <a:latin typeface="Calibri"/>
              <a:ea typeface="Microsoft YaHei"/>
            </a:endParaRPr>
          </a:p>
          <a:p>
            <a:pPr indent="0" defTabSz="914400">
              <a:lnSpc>
                <a:spcPct val="100000"/>
              </a:lnSpc>
              <a:spcBef>
                <a:spcPts val="340"/>
              </a:spcBef>
              <a:spcAft>
                <a:spcPts val="142"/>
              </a:spcAft>
              <a:buNone/>
            </a:pPr>
            <a:r>
              <a:rPr b="1" lang="en-US" sz="1500" spc="-1" strike="noStrike">
                <a:solidFill>
                  <a:schemeClr val="accent3">
                    <a:lumMod val="25000"/>
                  </a:schemeClr>
                </a:solidFill>
                <a:latin typeface="Abadi"/>
              </a:rPr>
              <a:t>Orbit Types:</a:t>
            </a:r>
            <a:endParaRPr b="0" lang="en-US" sz="1500" spc="-1" strike="noStrike">
              <a:solidFill>
                <a:schemeClr val="dk1"/>
              </a:solidFill>
              <a:latin typeface="Calibri"/>
              <a:ea typeface="Microsoft YaHei"/>
            </a:endParaRPr>
          </a:p>
          <a:p>
            <a:pPr marL="432000" indent="-324000" defTabSz="914400">
              <a:lnSpc>
                <a:spcPct val="100000"/>
              </a:lnSpc>
              <a:spcBef>
                <a:spcPts val="340"/>
              </a:spcBef>
              <a:spcAft>
                <a:spcPts val="142"/>
              </a:spcAft>
              <a:buClr>
                <a:srgbClr val="292929"/>
              </a:buClr>
              <a:buFont typeface="Symbol" charset="2"/>
              <a:buChar char=""/>
            </a:pPr>
            <a:r>
              <a:rPr b="0" lang="en-US" sz="1500" spc="-1" strike="noStrike">
                <a:solidFill>
                  <a:schemeClr val="accent3">
                    <a:lumMod val="25000"/>
                  </a:schemeClr>
                </a:solidFill>
                <a:latin typeface="Abadi"/>
              </a:rPr>
              <a:t>ES-L1, GEO, HEO, SSO: Achieved 100% landing success, likely due to favorable energy profiles and mission planning.</a:t>
            </a:r>
            <a:endParaRPr b="0" lang="en-US" sz="1500" spc="-1" strike="noStrike">
              <a:solidFill>
                <a:schemeClr val="dk1"/>
              </a:solidFill>
              <a:latin typeface="Calibri"/>
              <a:ea typeface="Microsoft YaHei"/>
            </a:endParaRPr>
          </a:p>
          <a:p>
            <a:pPr indent="0" defTabSz="914400">
              <a:lnSpc>
                <a:spcPct val="100000"/>
              </a:lnSpc>
              <a:spcBef>
                <a:spcPts val="340"/>
              </a:spcBef>
              <a:spcAft>
                <a:spcPts val="142"/>
              </a:spcAft>
              <a:buNone/>
            </a:pPr>
            <a:endParaRPr b="0" lang="en-US" sz="1200" spc="-1" strike="noStrike">
              <a:solidFill>
                <a:schemeClr val="dk1"/>
              </a:solidFill>
              <a:latin typeface="Calibri"/>
              <a:ea typeface="Microsoft YaHei"/>
            </a:endParaRPr>
          </a:p>
        </p:txBody>
      </p:sp>
      <p:sp>
        <p:nvSpPr>
          <p:cNvPr id="20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Conclusions</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A14E491B-5EFF-4E84-902D-55E43931E685}"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1" name="PlaceHolder 1"/>
          <p:cNvSpPr>
            <a:spLocks noGrp="1"/>
          </p:cNvSpPr>
          <p:nvPr>
            <p:ph/>
          </p:nvPr>
        </p:nvSpPr>
        <p:spPr>
          <a:xfrm>
            <a:off x="770040" y="1336680"/>
            <a:ext cx="10929960" cy="5357160"/>
          </a:xfrm>
          <a:prstGeom prst="rect">
            <a:avLst/>
          </a:prstGeom>
          <a:noFill/>
          <a:ln w="0">
            <a:noFill/>
          </a:ln>
        </p:spPr>
        <p:txBody>
          <a:bodyPr lIns="90000" rIns="90000" tIns="45000" bIns="45000" anchor="t">
            <a:normAutofit/>
          </a:bodyPr>
          <a:p>
            <a:pPr indent="0" defTabSz="914400">
              <a:lnSpc>
                <a:spcPct val="100000"/>
              </a:lnSpc>
              <a:spcBef>
                <a:spcPts val="340"/>
              </a:spcBef>
              <a:spcAft>
                <a:spcPts val="142"/>
              </a:spcAft>
              <a:buNone/>
            </a:pPr>
            <a:r>
              <a:rPr b="1" lang="en-US" sz="1500" spc="-1" strike="noStrike">
                <a:solidFill>
                  <a:schemeClr val="dk1"/>
                </a:solidFill>
                <a:latin typeface="Adabi"/>
                <a:ea typeface="Microsoft YaHei"/>
              </a:rPr>
              <a:t>Payload Mass Impact:</a:t>
            </a:r>
            <a:endParaRPr b="0" lang="en-US" sz="1500" spc="-1" strike="noStrike">
              <a:solidFill>
                <a:schemeClr val="dk1"/>
              </a:solidFill>
              <a:latin typeface="Adabi"/>
              <a:ea typeface="Microsoft YaHei"/>
            </a:endParaRPr>
          </a:p>
          <a:p>
            <a:pPr marL="432000" indent="-324000" defTabSz="914400">
              <a:lnSpc>
                <a:spcPct val="100000"/>
              </a:lnSpc>
              <a:spcBef>
                <a:spcPts val="340"/>
              </a:spcBef>
              <a:spcAft>
                <a:spcPts val="142"/>
              </a:spcAft>
              <a:buClr>
                <a:srgbClr val="292929"/>
              </a:buClr>
              <a:buFont typeface="Symbol" charset="2"/>
              <a:buChar char=""/>
            </a:pPr>
            <a:r>
              <a:rPr b="0" lang="en-US" sz="1500" spc="-1" strike="noStrike">
                <a:solidFill>
                  <a:schemeClr val="dk1"/>
                </a:solidFill>
                <a:latin typeface="Adabi"/>
                <a:ea typeface="Microsoft YaHei"/>
              </a:rPr>
              <a:t>Higher payload mass correlates with higher success rate across sites — counterintuitive but possibly due to more robust mission profiles, larger fairings, and operational maturity in high, suggesting selection bias toward proven configurations.</a:t>
            </a:r>
            <a:endParaRPr b="0" lang="en-US" sz="1500" spc="-1" strike="noStrike">
              <a:solidFill>
                <a:schemeClr val="dk1"/>
              </a:solidFill>
              <a:latin typeface="Adabi"/>
              <a:ea typeface="Microsoft YaHei"/>
            </a:endParaRPr>
          </a:p>
          <a:p>
            <a:pPr indent="0" defTabSz="914400">
              <a:lnSpc>
                <a:spcPct val="100000"/>
              </a:lnSpc>
              <a:spcBef>
                <a:spcPts val="340"/>
              </a:spcBef>
              <a:spcAft>
                <a:spcPts val="142"/>
              </a:spcAft>
              <a:buNone/>
            </a:pPr>
            <a:endParaRPr b="0" lang="en-US" sz="1500" spc="-1" strike="noStrike">
              <a:solidFill>
                <a:schemeClr val="dk1"/>
              </a:solidFill>
              <a:latin typeface="Adabi"/>
              <a:ea typeface="Microsoft YaHei"/>
            </a:endParaRPr>
          </a:p>
          <a:p>
            <a:pPr indent="0" defTabSz="914400">
              <a:lnSpc>
                <a:spcPct val="100000"/>
              </a:lnSpc>
              <a:spcBef>
                <a:spcPts val="340"/>
              </a:spcBef>
              <a:spcAft>
                <a:spcPts val="142"/>
              </a:spcAft>
              <a:buNone/>
            </a:pPr>
            <a:r>
              <a:rPr b="1" lang="en-US" sz="1500" spc="-1" strike="noStrike">
                <a:solidFill>
                  <a:schemeClr val="dk1"/>
                </a:solidFill>
                <a:latin typeface="Adabi"/>
                <a:ea typeface="Microsoft YaHei"/>
              </a:rPr>
              <a:t>Dataset &amp; Future Work:</a:t>
            </a:r>
            <a:endParaRPr b="0" lang="en-US" sz="1500" spc="-1" strike="noStrike">
              <a:solidFill>
                <a:schemeClr val="dk1"/>
              </a:solidFill>
              <a:latin typeface="Adabi"/>
              <a:ea typeface="Microsoft YaHei"/>
            </a:endParaRPr>
          </a:p>
          <a:p>
            <a:pPr marL="432000" indent="-324000" defTabSz="914400">
              <a:lnSpc>
                <a:spcPct val="100000"/>
              </a:lnSpc>
              <a:spcBef>
                <a:spcPts val="340"/>
              </a:spcBef>
              <a:spcAft>
                <a:spcPts val="142"/>
              </a:spcAft>
              <a:buClr>
                <a:srgbClr val="292929"/>
              </a:buClr>
              <a:buFont typeface="Symbol" charset="2"/>
              <a:buChar char=""/>
            </a:pPr>
            <a:r>
              <a:rPr b="0" lang="en-US" sz="1500" spc="-1" strike="noStrike">
                <a:solidFill>
                  <a:schemeClr val="dk1"/>
                </a:solidFill>
                <a:latin typeface="Adabi"/>
                <a:ea typeface="Microsoft YaHei"/>
              </a:rPr>
              <a:t>Dataset: Current dataset (90 launches) is limited. A larger, updated dataset would improve generalizability and model robustness.</a:t>
            </a:r>
            <a:endParaRPr b="0" lang="en-US" sz="1500" spc="-1" strike="noStrike">
              <a:solidFill>
                <a:schemeClr val="dk1"/>
              </a:solidFill>
              <a:latin typeface="Adabi"/>
              <a:ea typeface="Microsoft YaHei"/>
            </a:endParaRPr>
          </a:p>
          <a:p>
            <a:pPr marL="432000" indent="-324000" defTabSz="914400">
              <a:lnSpc>
                <a:spcPct val="100000"/>
              </a:lnSpc>
              <a:spcBef>
                <a:spcPts val="340"/>
              </a:spcBef>
              <a:spcAft>
                <a:spcPts val="142"/>
              </a:spcAft>
              <a:buClr>
                <a:srgbClr val="292929"/>
              </a:buClr>
              <a:buFont typeface="Symbol" charset="2"/>
              <a:buChar char=""/>
            </a:pPr>
            <a:r>
              <a:rPr b="0" lang="en-US" sz="1500" spc="-1" strike="noStrike">
                <a:solidFill>
                  <a:schemeClr val="dk1"/>
                </a:solidFill>
                <a:latin typeface="Adabi"/>
                <a:ea typeface="Microsoft YaHei"/>
              </a:rPr>
              <a:t>Feature Analysis / PCA: Additional exploratory analysis or Principal Component Analysis (PCA) could reveal latent patterns and reduce noise, potentially improving accuracy.</a:t>
            </a:r>
            <a:endParaRPr b="0" lang="en-US" sz="1500" spc="-1" strike="noStrike">
              <a:solidFill>
                <a:schemeClr val="dk1"/>
              </a:solidFill>
              <a:latin typeface="Adabi"/>
              <a:ea typeface="Microsoft YaHei"/>
            </a:endParaRPr>
          </a:p>
          <a:p>
            <a:pPr marL="432000" indent="-324000" defTabSz="914400">
              <a:lnSpc>
                <a:spcPct val="100000"/>
              </a:lnSpc>
              <a:spcBef>
                <a:spcPts val="340"/>
              </a:spcBef>
              <a:spcAft>
                <a:spcPts val="142"/>
              </a:spcAft>
              <a:buClr>
                <a:srgbClr val="292929"/>
              </a:buClr>
              <a:buFont typeface="Symbol" charset="2"/>
              <a:buChar char=""/>
            </a:pPr>
            <a:r>
              <a:rPr b="0" lang="en-US" sz="1500" spc="-1" strike="noStrike">
                <a:solidFill>
                  <a:schemeClr val="dk1"/>
                </a:solidFill>
                <a:latin typeface="Adabi"/>
                <a:ea typeface="Microsoft YaHei"/>
              </a:rPr>
              <a:t>XGBoost: A powerful gradient-boosting model not used here. Future work should evaluate XGBoost, which often outperforms traditional models on structured data and may further increase predictive performance.</a:t>
            </a:r>
            <a:endParaRPr b="0" lang="en-US" sz="1500" spc="-1" strike="noStrike">
              <a:solidFill>
                <a:schemeClr val="dk1"/>
              </a:solidFill>
              <a:latin typeface="Adabi"/>
              <a:ea typeface="Microsoft YaHei"/>
            </a:endParaRPr>
          </a:p>
        </p:txBody>
      </p:sp>
      <p:sp>
        <p:nvSpPr>
          <p:cNvPr id="202" name="Titl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Conclusions</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6F1AE94B-D43E-4103-9DF0-07F6B46A1D50}"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5" name="PlaceHolder 1"/>
          <p:cNvSpPr>
            <a:spLocks noGrp="1"/>
          </p:cNvSpPr>
          <p:nvPr>
            <p:ph type="sldNum" idx="40"/>
          </p:nvPr>
        </p:nvSpPr>
        <p:spPr>
          <a:xfrm>
            <a:off x="944892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FDD9A265-0CCB-4782-B60E-AB92CC2DBBC7}" type="slidenum">
              <a:rPr b="0" lang="en-US" sz="1600" spc="-1" strike="noStrike">
                <a:solidFill>
                  <a:srgbClr val="1c7ddb"/>
                </a:solidFill>
                <a:latin typeface="Abadi"/>
              </a:rPr>
              <a:t>4</a:t>
            </a:fld>
            <a:endParaRPr b="0" lang="hu-HU" sz="1600" spc="-1" strike="noStrike">
              <a:solidFill>
                <a:srgbClr val="ffffff"/>
              </a:solidFill>
              <a:latin typeface="Times New Roman"/>
            </a:endParaRPr>
          </a:p>
        </p:txBody>
      </p:sp>
      <p:sp>
        <p:nvSpPr>
          <p:cNvPr id="86" name="TextBox 1"/>
          <p:cNvSpPr/>
          <p:nvPr/>
        </p:nvSpPr>
        <p:spPr>
          <a:xfrm>
            <a:off x="778680" y="281268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1</a:t>
            </a:r>
            <a:endParaRPr b="0" lang="hu-HU"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7"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a:bodyPr>
          <a:p>
            <a:pPr defTabSz="914400">
              <a:lnSpc>
                <a:spcPct val="120000"/>
              </a:lnSpc>
              <a:spcBef>
                <a:spcPts val="550"/>
              </a:spcBef>
              <a:tabLst>
                <a:tab algn="l" pos="0"/>
              </a:tabLst>
            </a:pPr>
            <a:endParaRPr b="0" lang="hu-HU" sz="1600" spc="-1" strike="noStrike">
              <a:solidFill>
                <a:srgbClr val="000000"/>
              </a:solidFill>
              <a:latin typeface="Arial"/>
              <a:ea typeface="Microsoft YaHei"/>
            </a:endParaRPr>
          </a:p>
          <a:p>
            <a:pPr marL="228600" indent="-228600" defTabSz="914400">
              <a:lnSpc>
                <a:spcPct val="120000"/>
              </a:lnSpc>
              <a:spcBef>
                <a:spcPts val="340"/>
              </a:spcBef>
              <a:spcAft>
                <a:spcPts val="142"/>
              </a:spcAft>
              <a:buClr>
                <a:srgbClr val="292929"/>
              </a:buClr>
              <a:buFont typeface="Arial"/>
              <a:buChar char="•"/>
              <a:tabLst>
                <a:tab algn="l" pos="0"/>
              </a:tabLst>
            </a:pPr>
            <a:r>
              <a:rPr b="1" lang="en-US" sz="1600" spc="-1" strike="noStrike">
                <a:solidFill>
                  <a:srgbClr val="000000"/>
                </a:solidFill>
                <a:latin typeface="Arial"/>
                <a:ea typeface="Microsoft YaHei"/>
              </a:rPr>
              <a:t>Data Collection </a:t>
            </a:r>
            <a:r>
              <a:rPr b="0" lang="en-US" sz="1600" spc="-1" strike="noStrike">
                <a:solidFill>
                  <a:srgbClr val="000000"/>
                </a:solidFill>
                <a:latin typeface="Arial"/>
                <a:ea typeface="Microsoft YaHei"/>
              </a:rPr>
              <a:t>–</a:t>
            </a:r>
            <a:r>
              <a:rPr b="1" lang="en-US" sz="1600" spc="-1" strike="noStrike">
                <a:solidFill>
                  <a:srgbClr val="000000"/>
                </a:solidFill>
                <a:latin typeface="Arial"/>
                <a:ea typeface="Microsoft YaHei"/>
              </a:rPr>
              <a:t> </a:t>
            </a:r>
            <a:r>
              <a:rPr b="0" lang="en-US" sz="1600" spc="-1" strike="noStrike">
                <a:solidFill>
                  <a:srgbClr val="000000"/>
                </a:solidFill>
                <a:latin typeface="Arial"/>
                <a:ea typeface="Microsoft YaHei"/>
              </a:rPr>
              <a:t>Using SpaceX Rest API and web-scraping techniques</a:t>
            </a:r>
            <a:endParaRPr b="0" lang="hu-HU" sz="1600" spc="-1" strike="noStrike">
              <a:solidFill>
                <a:srgbClr val="000000"/>
              </a:solidFill>
              <a:latin typeface="Arial"/>
              <a:ea typeface="Microsoft YaHei"/>
            </a:endParaRPr>
          </a:p>
          <a:p>
            <a:pPr marL="228600" indent="-228600" defTabSz="914400">
              <a:lnSpc>
                <a:spcPct val="120000"/>
              </a:lnSpc>
              <a:spcBef>
                <a:spcPts val="340"/>
              </a:spcBef>
              <a:spcAft>
                <a:spcPts val="142"/>
              </a:spcAft>
              <a:buClr>
                <a:srgbClr val="292929"/>
              </a:buClr>
              <a:buFont typeface="Arial"/>
              <a:buChar char="•"/>
              <a:tabLst>
                <a:tab algn="l" pos="0"/>
              </a:tabLst>
            </a:pPr>
            <a:r>
              <a:rPr b="1" lang="en-US" sz="1600" spc="-1" strike="noStrike">
                <a:solidFill>
                  <a:srgbClr val="000000"/>
                </a:solidFill>
                <a:latin typeface="Arial"/>
                <a:ea typeface="Microsoft YaHei"/>
              </a:rPr>
              <a:t>Data Wrangling </a:t>
            </a:r>
            <a:r>
              <a:rPr b="0" lang="en-US" sz="1600" spc="-1" strike="noStrike">
                <a:solidFill>
                  <a:srgbClr val="000000"/>
                </a:solidFill>
                <a:latin typeface="Arial"/>
                <a:ea typeface="Microsoft YaHei"/>
              </a:rPr>
              <a:t>–</a:t>
            </a:r>
            <a:r>
              <a:rPr b="1" lang="en-US" sz="1600" spc="-1" strike="noStrike">
                <a:solidFill>
                  <a:srgbClr val="000000"/>
                </a:solidFill>
                <a:latin typeface="Arial"/>
                <a:ea typeface="Microsoft YaHei"/>
              </a:rPr>
              <a:t> </a:t>
            </a:r>
            <a:r>
              <a:rPr b="0" lang="en-US" sz="1600" spc="-1" strike="noStrike">
                <a:solidFill>
                  <a:srgbClr val="000000"/>
                </a:solidFill>
                <a:latin typeface="Arial"/>
                <a:ea typeface="Microsoft YaHei"/>
              </a:rPr>
              <a:t>Merging, cleaning  and filtering the data by handling missing values. Using one hot encoding and feature extraction in preparation of data analysis and modeling. </a:t>
            </a:r>
            <a:endParaRPr b="0" lang="hu-HU" sz="1600" spc="-1" strike="noStrike">
              <a:solidFill>
                <a:srgbClr val="000000"/>
              </a:solidFill>
              <a:latin typeface="Arial"/>
              <a:ea typeface="Microsoft YaHei"/>
            </a:endParaRPr>
          </a:p>
          <a:p>
            <a:pPr marL="228600" indent="-228600" defTabSz="914400">
              <a:lnSpc>
                <a:spcPct val="120000"/>
              </a:lnSpc>
              <a:spcBef>
                <a:spcPts val="340"/>
              </a:spcBef>
              <a:spcAft>
                <a:spcPts val="142"/>
              </a:spcAft>
              <a:buClr>
                <a:srgbClr val="292929"/>
              </a:buClr>
              <a:buFont typeface="Arial"/>
              <a:buChar char="•"/>
              <a:tabLst>
                <a:tab algn="l" pos="0"/>
              </a:tabLst>
            </a:pPr>
            <a:r>
              <a:rPr b="1" lang="en-US" sz="1600" spc="-1" strike="noStrike">
                <a:solidFill>
                  <a:srgbClr val="000000"/>
                </a:solidFill>
                <a:latin typeface="Arial"/>
                <a:ea typeface="Microsoft YaHei"/>
              </a:rPr>
              <a:t> </a:t>
            </a:r>
            <a:r>
              <a:rPr b="1" lang="en-US" sz="1600" spc="-1" strike="noStrike">
                <a:solidFill>
                  <a:srgbClr val="000000"/>
                </a:solidFill>
                <a:latin typeface="Arial"/>
                <a:ea typeface="Microsoft YaHei"/>
              </a:rPr>
              <a:t>Exploratory data analysis (EDA)</a:t>
            </a:r>
            <a:r>
              <a:rPr b="0" lang="en-US" sz="1600" spc="-1" strike="noStrike">
                <a:solidFill>
                  <a:srgbClr val="000000"/>
                </a:solidFill>
                <a:latin typeface="Arial"/>
                <a:ea typeface="Microsoft YaHei"/>
              </a:rPr>
              <a:t> – Plotting the data for visualization and using SQL for analysis</a:t>
            </a:r>
            <a:endParaRPr b="0" lang="hu-HU" sz="1600" spc="-1" strike="noStrike">
              <a:solidFill>
                <a:srgbClr val="000000"/>
              </a:solidFill>
              <a:latin typeface="Arial"/>
              <a:ea typeface="Microsoft YaHei"/>
            </a:endParaRPr>
          </a:p>
          <a:p>
            <a:pPr marL="228600" indent="-228600" defTabSz="914400">
              <a:lnSpc>
                <a:spcPct val="120000"/>
              </a:lnSpc>
              <a:spcBef>
                <a:spcPts val="340"/>
              </a:spcBef>
              <a:spcAft>
                <a:spcPts val="142"/>
              </a:spcAft>
              <a:buClr>
                <a:srgbClr val="292929"/>
              </a:buClr>
              <a:buFont typeface="Arial"/>
              <a:buChar char="•"/>
              <a:tabLst>
                <a:tab algn="l" pos="0"/>
              </a:tabLst>
            </a:pPr>
            <a:r>
              <a:rPr b="1" lang="en-US" sz="1600" spc="-1" strike="noStrike">
                <a:solidFill>
                  <a:srgbClr val="000000"/>
                </a:solidFill>
                <a:latin typeface="Arial"/>
                <a:ea typeface="Microsoft YaHei"/>
              </a:rPr>
              <a:t>Data visualization </a:t>
            </a:r>
            <a:r>
              <a:rPr b="0" lang="en-US" sz="1600" spc="-1" strike="noStrike">
                <a:solidFill>
                  <a:srgbClr val="000000"/>
                </a:solidFill>
                <a:latin typeface="Arial"/>
                <a:ea typeface="Microsoft YaHei"/>
              </a:rPr>
              <a:t>– Using Folium to visualize the launch sites and creating an interactive map with Dash and Plotly</a:t>
            </a:r>
            <a:endParaRPr b="0" lang="hu-HU" sz="1600" spc="-1" strike="noStrike">
              <a:solidFill>
                <a:srgbClr val="000000"/>
              </a:solidFill>
              <a:latin typeface="Arial"/>
              <a:ea typeface="Microsoft YaHei"/>
            </a:endParaRPr>
          </a:p>
          <a:p>
            <a:pPr marL="228600" indent="-228600" defTabSz="914400">
              <a:lnSpc>
                <a:spcPct val="120000"/>
              </a:lnSpc>
              <a:spcBef>
                <a:spcPts val="340"/>
              </a:spcBef>
              <a:spcAft>
                <a:spcPts val="142"/>
              </a:spcAft>
              <a:buClr>
                <a:srgbClr val="292929"/>
              </a:buClr>
              <a:buFont typeface="Arial"/>
              <a:buChar char="•"/>
              <a:tabLst>
                <a:tab algn="l" pos="0"/>
              </a:tabLst>
            </a:pPr>
            <a:r>
              <a:rPr b="1" lang="en-US" sz="1600" spc="-1" strike="noStrike">
                <a:solidFill>
                  <a:srgbClr val="000000"/>
                </a:solidFill>
                <a:latin typeface="Arial"/>
                <a:ea typeface="Microsoft YaHei"/>
              </a:rPr>
              <a:t>Machine learning prediction</a:t>
            </a:r>
            <a:r>
              <a:rPr b="0" lang="en-US" sz="1600" spc="-1" strike="noStrike">
                <a:solidFill>
                  <a:srgbClr val="000000"/>
                </a:solidFill>
                <a:latin typeface="Arial"/>
                <a:ea typeface="Microsoft YaHei"/>
              </a:rPr>
              <a:t> – Using various machine learning models to predict predict landing outcomes. Ensembles classifiers with tuning</a:t>
            </a:r>
            <a:endParaRPr b="0" lang="hu-HU" sz="1600" spc="-1" strike="noStrike">
              <a:solidFill>
                <a:srgbClr val="000000"/>
              </a:solidFill>
              <a:latin typeface="Arial"/>
              <a:ea typeface="Microsoft YaHei"/>
            </a:endParaRPr>
          </a:p>
        </p:txBody>
      </p:sp>
      <p:sp>
        <p:nvSpPr>
          <p:cNvPr id="8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Methodology</a:t>
            </a:r>
            <a:endParaRPr b="0" lang="hu-HU" sz="4000" spc="-1" strike="noStrike">
              <a:solidFill>
                <a:srgbClr val="000000"/>
              </a:solidFill>
              <a:latin typeface="Arial"/>
            </a:endParaRPr>
          </a:p>
        </p:txBody>
      </p:sp>
      <p:sp>
        <p:nvSpPr>
          <p:cNvPr id="2" name="PlaceHolder 1"/>
          <p:cNvSpPr>
            <a:spLocks noGrp="1"/>
          </p:cNvSpPr>
          <p:nvPr>
            <p:ph type="sldNum" idx="1"/>
          </p:nvPr>
        </p:nvSpPr>
        <p:spPr/>
        <p:txBody>
          <a:bodyPr/>
          <a:p>
            <a:fld id="{8A6D16C7-CDAD-48D9-A42C-E908175C8AE1}"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9" name="PlaceHolder 1"/>
          <p:cNvSpPr>
            <a:spLocks noGrp="1"/>
          </p:cNvSpPr>
          <p:nvPr>
            <p:ph/>
          </p:nvPr>
        </p:nvSpPr>
        <p:spPr>
          <a:xfrm>
            <a:off x="770040" y="1409040"/>
            <a:ext cx="10515240" cy="4890960"/>
          </a:xfrm>
          <a:prstGeom prst="rect">
            <a:avLst/>
          </a:prstGeom>
          <a:noFill/>
          <a:ln w="0">
            <a:noFill/>
          </a:ln>
        </p:spPr>
        <p:txBody>
          <a:bodyPr lIns="90000" rIns="90000" tIns="45000" bIns="45000" anchor="t">
            <a:noAutofit/>
          </a:bodyPr>
          <a:p>
            <a:pPr indent="0" defTabSz="914400">
              <a:lnSpc>
                <a:spcPct val="120000"/>
              </a:lnSpc>
              <a:buNone/>
              <a:tabLst>
                <a:tab algn="l" pos="0"/>
              </a:tabLst>
            </a:pPr>
            <a:r>
              <a:rPr b="1" lang="en-US" sz="1500" spc="-1" strike="noStrike">
                <a:solidFill>
                  <a:schemeClr val="accent3">
                    <a:lumMod val="25000"/>
                  </a:schemeClr>
                </a:solidFill>
                <a:latin typeface="Abadi"/>
                <a:ea typeface="Microsoft YaHei"/>
              </a:rPr>
              <a:t>Data collection methodology</a:t>
            </a:r>
            <a:endParaRPr b="0" lang="en-US" sz="1500" spc="-1" strike="noStrike">
              <a:solidFill>
                <a:schemeClr val="dk1"/>
              </a:solidFill>
              <a:latin typeface="Abadi"/>
              <a:ea typeface="Microsoft YaHei"/>
            </a:endParaRPr>
          </a:p>
          <a:p>
            <a:pPr indent="0" defTabSz="914400">
              <a:lnSpc>
                <a:spcPct val="120000"/>
              </a:lnSpc>
              <a:spcBef>
                <a:spcPts val="340"/>
              </a:spcBef>
              <a:spcAft>
                <a:spcPts val="142"/>
              </a:spcAft>
              <a:buNone/>
              <a:tabLst>
                <a:tab algn="l" pos="0"/>
              </a:tabLst>
            </a:pPr>
            <a:r>
              <a:rPr b="0" lang="en-US" sz="1500" spc="-1" strike="noStrike">
                <a:solidFill>
                  <a:schemeClr val="accent3">
                    <a:lumMod val="25000"/>
                  </a:schemeClr>
                </a:solidFill>
                <a:latin typeface="Abadi"/>
                <a:ea typeface="Microsoft YaHei"/>
              </a:rPr>
              <a:t>The data was collected directly from the SpaceX REST API using the endpoint https://api.spacexdata.com/v4/launches. This gave detailed records for every SpaceX mission, including rocket configuration, payload details, launch site, landing type, and outcome. Since we’re only interested in Falcon 9, we filtered the results to keep just those launches. After cleaning and filtering, we ended up with 90 Falcon 9 launch records, each with 17 features such as flight number, date, booster version, payload mass, orbit, launch site, and landing outcome. Missing values—mostly in payload mass—were filled using the column mean to keep the dataset complete and usable for modeling.</a:t>
            </a:r>
            <a:endParaRPr b="0" lang="en-US" sz="1500" spc="-1" strike="noStrike">
              <a:solidFill>
                <a:schemeClr val="dk1"/>
              </a:solidFill>
              <a:latin typeface="Abadi"/>
              <a:ea typeface="Microsoft YaHei"/>
            </a:endParaRPr>
          </a:p>
          <a:p>
            <a:pPr indent="0" defTabSz="914400">
              <a:lnSpc>
                <a:spcPct val="120000"/>
              </a:lnSpc>
              <a:spcBef>
                <a:spcPts val="340"/>
              </a:spcBef>
              <a:spcAft>
                <a:spcPts val="142"/>
              </a:spcAft>
              <a:buNone/>
              <a:tabLst>
                <a:tab algn="l" pos="0"/>
              </a:tabLst>
            </a:pPr>
            <a:r>
              <a:rPr b="0" lang="en-US" sz="1500" spc="-1" strike="noStrike">
                <a:solidFill>
                  <a:schemeClr val="accent3">
                    <a:lumMod val="25000"/>
                  </a:schemeClr>
                </a:solidFill>
                <a:latin typeface="Abadi"/>
                <a:ea typeface="Microsoft YaHei"/>
              </a:rPr>
              <a:t>We also gathered historical Falcon 9 launch data by scraping Wikipedia using BeautifulSoup. The target page was:</a:t>
            </a:r>
            <a:r>
              <a:rPr b="0" lang="en-US" sz="1500" spc="-1" strike="noStrike">
                <a:solidFill>
                  <a:schemeClr val="accent3">
                    <a:lumMod val="25000"/>
                  </a:schemeClr>
                </a:solidFill>
                <a:latin typeface="Abadi"/>
                <a:ea typeface="Microsoft YaHei"/>
                <a:hlinkClick r:id="rId2"/>
              </a:rPr>
              <a:t>https://en.wikipedia.org/w/index.php?title=List_of_Falcon_9_and_Falcon_Heavy_launches&amp;oldid=1027686922</a:t>
            </a:r>
            <a:endParaRPr b="0" lang="en-US" sz="1500" spc="-1" strike="noStrike">
              <a:solidFill>
                <a:schemeClr val="dk1"/>
              </a:solidFill>
              <a:latin typeface="Abadi"/>
              <a:ea typeface="Microsoft YaHei"/>
            </a:endParaRPr>
          </a:p>
          <a:p>
            <a:pPr indent="0" defTabSz="914400">
              <a:lnSpc>
                <a:spcPct val="120000"/>
              </a:lnSpc>
              <a:spcBef>
                <a:spcPts val="340"/>
              </a:spcBef>
              <a:spcAft>
                <a:spcPts val="142"/>
              </a:spcAft>
              <a:buNone/>
              <a:tabLst>
                <a:tab algn="l" pos="0"/>
              </a:tabLst>
            </a:pPr>
            <a:r>
              <a:rPr b="0" lang="en-US" sz="1500" spc="-1" strike="noStrike">
                <a:solidFill>
                  <a:schemeClr val="accent3">
                    <a:lumMod val="25000"/>
                  </a:schemeClr>
                </a:solidFill>
                <a:latin typeface="Abadi"/>
                <a:ea typeface="Microsoft YaHei"/>
              </a:rPr>
              <a:t>This version of the page focuses specifically on Falcon 9 and early Falcon Heavy flights, making it a reliable and structured source. We parsed the launch table to extract key details like date, booster version, payload, customer, launch site, and landing result. After extraction and light cleaning, we obtained 121 rows with 11 core features per launch. This dataset complements the API data by including some earlier missions and slightly different landing annotations.</a:t>
            </a:r>
            <a:endParaRPr b="0" lang="en-US" sz="1500" spc="-1" strike="noStrike">
              <a:solidFill>
                <a:schemeClr val="dk1"/>
              </a:solidFill>
              <a:latin typeface="Abadi"/>
              <a:ea typeface="Microsoft YaHei"/>
            </a:endParaRPr>
          </a:p>
        </p:txBody>
      </p:sp>
      <p:sp>
        <p:nvSpPr>
          <p:cNvPr id="9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Collection</a:t>
            </a:r>
            <a:endParaRPr b="0" lang="hu-HU" sz="4000" spc="-1" strike="noStrike">
              <a:solidFill>
                <a:srgbClr val="000000"/>
              </a:solidFill>
              <a:latin typeface="Arial"/>
            </a:endParaRPr>
          </a:p>
        </p:txBody>
      </p:sp>
      <p:sp>
        <p:nvSpPr>
          <p:cNvPr id="3" name="PlaceHolder 2"/>
          <p:cNvSpPr>
            <a:spLocks noGrp="1"/>
          </p:cNvSpPr>
          <p:nvPr>
            <p:ph type="sldNum" idx="1"/>
          </p:nvPr>
        </p:nvSpPr>
        <p:spPr/>
        <p:txBody>
          <a:bodyPr/>
          <a:p>
            <a:fld id="{19AED86E-0F46-4CE9-9CAB-E6A84D06D7C4}"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1" name="PlaceHolder 1"/>
          <p:cNvSpPr>
            <a:spLocks noGrp="1"/>
          </p:cNvSpPr>
          <p:nvPr>
            <p:ph/>
          </p:nvPr>
        </p:nvSpPr>
        <p:spPr>
          <a:xfrm>
            <a:off x="820800" y="1800360"/>
            <a:ext cx="6919200" cy="4225680"/>
          </a:xfrm>
          <a:prstGeom prst="rect">
            <a:avLst/>
          </a:prstGeom>
          <a:noFill/>
          <a:ln w="0">
            <a:noFill/>
          </a:ln>
        </p:spPr>
        <p:txBody>
          <a:bodyPr lIns="91440" rIns="91440" tIns="45720" bIns="45720" anchor="t">
            <a:normAutofit fontScale="97576" lnSpcReduction="10000"/>
          </a:bodyPr>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Sent a GET request to the SpaceX API to retrieve rocket launch data.</a:t>
            </a:r>
            <a:endParaRPr b="0" lang="en-US" sz="1600" spc="-1" strike="noStrike">
              <a:solidFill>
                <a:schemeClr val="dk1"/>
              </a:solidFill>
              <a:latin typeface="Abadi"/>
              <a:ea typeface="Microsoft YaHei"/>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Parsed the JSON response using .json() and flattened nested fields into a DataFrame with json_normalize().</a:t>
            </a:r>
            <a:endParaRPr b="0" lang="en-US" sz="1600" spc="-1" strike="noStrike">
              <a:solidFill>
                <a:schemeClr val="dk1"/>
              </a:solidFill>
              <a:latin typeface="Abadi"/>
              <a:ea typeface="Microsoft YaHei"/>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Used custom functions to pull detailed launch information from the API.</a:t>
            </a:r>
            <a:endParaRPr b="0" lang="en-US" sz="1600" spc="-1" strike="noStrike">
              <a:solidFill>
                <a:schemeClr val="dk1"/>
              </a:solidFill>
              <a:latin typeface="Abadi"/>
              <a:ea typeface="Microsoft YaHei"/>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Organized extracted data into a dictionary for structured processing.</a:t>
            </a:r>
            <a:endParaRPr b="0" lang="en-US" sz="1600" spc="-1" strike="noStrike">
              <a:solidFill>
                <a:schemeClr val="dk1"/>
              </a:solidFill>
              <a:latin typeface="Abadi"/>
              <a:ea typeface="Microsoft YaHei"/>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Converted the dictionary into a Pandas DataFrame.</a:t>
            </a:r>
            <a:endParaRPr b="0" lang="en-US" sz="1600" spc="-1" strike="noStrike">
              <a:solidFill>
                <a:schemeClr val="dk1"/>
              </a:solidFill>
              <a:latin typeface="Abadi"/>
              <a:ea typeface="Microsoft YaHei"/>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Filtered the DataFrame to include only Falcon 9 launches.</a:t>
            </a:r>
            <a:endParaRPr b="0" lang="en-US" sz="1600" spc="-1" strike="noStrike">
              <a:solidFill>
                <a:schemeClr val="dk1"/>
              </a:solidFill>
              <a:latin typeface="Abadi"/>
              <a:ea typeface="Microsoft YaHei"/>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Calculated the mean of the Payload Mass column and used it to fill in missing values.</a:t>
            </a:r>
            <a:endParaRPr b="0" lang="en-US" sz="1600" spc="-1" strike="noStrike">
              <a:solidFill>
                <a:schemeClr val="dk1"/>
              </a:solidFill>
              <a:latin typeface="Abadi"/>
              <a:ea typeface="Microsoft YaHei"/>
            </a:endParaRPr>
          </a:p>
          <a:p>
            <a:pPr marL="216000" indent="-216000" defTabSz="914400">
              <a:lnSpc>
                <a:spcPct val="100000"/>
              </a:lnSpc>
              <a:spcBef>
                <a:spcPts val="833"/>
              </a:spcBef>
              <a:buClr>
                <a:srgbClr val="000000"/>
              </a:buClr>
              <a:buSzPct val="45000"/>
              <a:buFont typeface="Wingdings" charset="2"/>
              <a:buChar char=""/>
            </a:pPr>
            <a:r>
              <a:rPr b="0" lang="en-US" sz="1600" spc="-1" strike="noStrike">
                <a:solidFill>
                  <a:schemeClr val="accent3">
                    <a:lumMod val="25000"/>
                  </a:schemeClr>
                </a:solidFill>
                <a:latin typeface="Abadi"/>
              </a:rPr>
              <a:t>Exported the cleaned dataset to a CSV file for further analysis.</a:t>
            </a:r>
            <a:endParaRPr b="0" lang="en-US" sz="1600" spc="-1" strike="noStrike">
              <a:solidFill>
                <a:schemeClr val="dk1"/>
              </a:solidFill>
              <a:latin typeface="Abadi"/>
              <a:ea typeface="Microsoft YaHei"/>
            </a:endParaRPr>
          </a:p>
          <a:p>
            <a:pPr marL="228600" indent="0" defTabSz="914400">
              <a:lnSpc>
                <a:spcPct val="100000"/>
              </a:lnSpc>
              <a:spcBef>
                <a:spcPts val="1400"/>
              </a:spcBef>
              <a:buNone/>
            </a:pPr>
            <a:r>
              <a:rPr b="0" lang="en-US" sz="1600" spc="-1" strike="noStrike">
                <a:solidFill>
                  <a:schemeClr val="dk1"/>
                </a:solidFill>
                <a:latin typeface="Abadi"/>
              </a:rPr>
              <a:t>Link to the notebook: </a:t>
            </a:r>
            <a:r>
              <a:rPr b="0" lang="en-US" sz="1600" spc="-1" strike="noStrike">
                <a:solidFill>
                  <a:srgbClr val="2a6099"/>
                </a:solidFill>
                <a:latin typeface="Abadi"/>
                <a:hlinkClick r:id="rId2"/>
              </a:rPr>
              <a:t>Data Collection - API</a:t>
            </a:r>
            <a:endParaRPr b="0" lang="en-US" sz="1600" spc="-1" strike="noStrike">
              <a:solidFill>
                <a:schemeClr val="dk1"/>
              </a:solidFill>
              <a:latin typeface="Abadi"/>
            </a:endParaRPr>
          </a:p>
          <a:p>
            <a:pPr indent="0" defTabSz="914400">
              <a:lnSpc>
                <a:spcPct val="90000"/>
              </a:lnSpc>
              <a:spcBef>
                <a:spcPts val="1001"/>
              </a:spcBef>
              <a:buNone/>
            </a:pPr>
            <a:endParaRPr b="0" lang="en-US" sz="1600" spc="-1" strike="noStrike">
              <a:solidFill>
                <a:schemeClr val="dk1"/>
              </a:solidFill>
              <a:latin typeface="Abadi"/>
            </a:endParaRPr>
          </a:p>
          <a:p>
            <a:pPr indent="0" defTabSz="914400">
              <a:lnSpc>
                <a:spcPct val="90000"/>
              </a:lnSpc>
              <a:spcBef>
                <a:spcPts val="1001"/>
              </a:spcBef>
              <a:buNone/>
            </a:pPr>
            <a:endParaRPr b="0" lang="en-US" sz="1600" spc="-1" strike="noStrike">
              <a:solidFill>
                <a:schemeClr val="dk1"/>
              </a:solidFill>
              <a:latin typeface="Abadi"/>
            </a:endParaRPr>
          </a:p>
        </p:txBody>
      </p:sp>
      <p:sp>
        <p:nvSpPr>
          <p:cNvPr id="9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Collection – SpaceX API</a:t>
            </a:r>
            <a:endParaRPr b="0" lang="hu-HU" sz="4000" spc="-1" strike="noStrike">
              <a:solidFill>
                <a:srgbClr val="000000"/>
              </a:solidFill>
              <a:latin typeface="Arial"/>
            </a:endParaRPr>
          </a:p>
        </p:txBody>
      </p:sp>
      <p:pic>
        <p:nvPicPr>
          <p:cNvPr id="93" name="" descr=""/>
          <p:cNvPicPr/>
          <p:nvPr/>
        </p:nvPicPr>
        <p:blipFill>
          <a:blip r:embed="rId3"/>
          <a:stretch/>
        </p:blipFill>
        <p:spPr>
          <a:xfrm>
            <a:off x="7920000" y="1803600"/>
            <a:ext cx="3554280" cy="4058640"/>
          </a:xfrm>
          <a:prstGeom prst="rect">
            <a:avLst/>
          </a:prstGeom>
          <a:ln w="0">
            <a:noFill/>
          </a:ln>
        </p:spPr>
      </p:pic>
      <p:sp>
        <p:nvSpPr>
          <p:cNvPr id="3" name="PlaceHolder 2"/>
          <p:cNvSpPr>
            <a:spLocks noGrp="1"/>
          </p:cNvSpPr>
          <p:nvPr>
            <p:ph type="sldNum" idx="1"/>
          </p:nvPr>
        </p:nvSpPr>
        <p:spPr/>
        <p:txBody>
          <a:bodyPr/>
          <a:p>
            <a:fld id="{CCFC5321-CC7E-4672-8168-964B07A00B5F}"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4" name="PlaceHolder 1"/>
          <p:cNvSpPr>
            <a:spLocks noGrp="1"/>
          </p:cNvSpPr>
          <p:nvPr>
            <p:ph/>
          </p:nvPr>
        </p:nvSpPr>
        <p:spPr>
          <a:xfrm>
            <a:off x="922320" y="1792440"/>
            <a:ext cx="6817680" cy="3967560"/>
          </a:xfrm>
          <a:prstGeom prst="rect">
            <a:avLst/>
          </a:prstGeom>
          <a:noFill/>
          <a:ln w="0">
            <a:noFill/>
          </a:ln>
        </p:spPr>
        <p:txBody>
          <a:bodyPr lIns="91440" rIns="91440" tIns="45720" bIns="45720" anchor="t">
            <a:noAutofit/>
          </a:bodyPr>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Retrieved the HTML content of the Wikipedia page containing Falcon 9 launch records.  </a:t>
            </a:r>
            <a:endParaRPr b="0" lang="en-US" sz="1600" spc="-1" strike="noStrike">
              <a:solidFill>
                <a:schemeClr val="dk1"/>
              </a:solidFill>
              <a:latin typeface="Calibri"/>
              <a:ea typeface="Microsoft YaHei"/>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Created a BeautifulSoup object to parse and navigate the page structure.  </a:t>
            </a:r>
            <a:endParaRPr b="0" lang="en-US" sz="1600" spc="-1" strike="noStrike">
              <a:solidFill>
                <a:schemeClr val="dk1"/>
              </a:solidFill>
              <a:latin typeface="Calibri"/>
              <a:ea typeface="Microsoft YaHei"/>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Extracted column headers directly from the HTML table’s &lt;th&gt; tags.  </a:t>
            </a:r>
            <a:endParaRPr b="0" lang="en-US" sz="1600" spc="-1" strike="noStrike">
              <a:solidFill>
                <a:schemeClr val="dk1"/>
              </a:solidFill>
              <a:latin typeface="Calibri"/>
              <a:ea typeface="Microsoft YaHei"/>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Parsed each row of the launch table to collect mission details.  </a:t>
            </a:r>
            <a:endParaRPr b="0" lang="en-US" sz="1600" spc="-1" strike="noStrike">
              <a:solidFill>
                <a:schemeClr val="dk1"/>
              </a:solidFill>
              <a:latin typeface="Calibri"/>
              <a:ea typeface="Microsoft YaHei"/>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Organized the scraped data into a structured dictionary.  </a:t>
            </a:r>
            <a:endParaRPr b="0" lang="en-US" sz="1600" spc="-1" strike="noStrike">
              <a:solidFill>
                <a:schemeClr val="dk1"/>
              </a:solidFill>
              <a:latin typeface="Calibri"/>
              <a:ea typeface="Microsoft YaHei"/>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Converted the dictionary into a clean Pandas DataFrame.  </a:t>
            </a:r>
            <a:endParaRPr b="0" lang="en-US" sz="1600" spc="-1" strike="noStrike">
              <a:solidFill>
                <a:schemeClr val="dk1"/>
              </a:solidFill>
              <a:latin typeface="Calibri"/>
              <a:ea typeface="Microsoft YaHei"/>
            </a:endParaRPr>
          </a:p>
          <a:p>
            <a:pPr marL="228600" indent="-228600" defTabSz="914400">
              <a:lnSpc>
                <a:spcPct val="100000"/>
              </a:lnSpc>
              <a:spcBef>
                <a:spcPts val="833"/>
              </a:spcBef>
              <a:buClr>
                <a:srgbClr val="292929"/>
              </a:buClr>
              <a:buFont typeface="Arial"/>
              <a:buChar char="•"/>
            </a:pPr>
            <a:r>
              <a:rPr b="0" lang="en-US" sz="1600" spc="-1" strike="noStrike">
                <a:solidFill>
                  <a:schemeClr val="dk1"/>
                </a:solidFill>
                <a:latin typeface="Abadi"/>
              </a:rPr>
              <a:t>Exported the final dataset to a CSV file for downstream use.</a:t>
            </a:r>
            <a:endParaRPr b="0" lang="en-US" sz="1600" spc="-1" strike="noStrike">
              <a:solidFill>
                <a:schemeClr val="dk1"/>
              </a:solidFill>
              <a:latin typeface="Calibri"/>
              <a:ea typeface="Microsoft YaHei"/>
            </a:endParaRPr>
          </a:p>
          <a:p>
            <a:pPr marL="228600" indent="0" defTabSz="914400">
              <a:lnSpc>
                <a:spcPct val="100000"/>
              </a:lnSpc>
              <a:spcBef>
                <a:spcPts val="833"/>
              </a:spcBef>
              <a:buNone/>
            </a:pPr>
            <a:endParaRPr b="0" lang="en-US" sz="1600" spc="-1" strike="noStrike">
              <a:solidFill>
                <a:schemeClr val="dk1"/>
              </a:solidFill>
              <a:latin typeface="Calibri"/>
              <a:ea typeface="Microsoft YaHei"/>
            </a:endParaRPr>
          </a:p>
          <a:p>
            <a:pPr marL="228600" indent="0" defTabSz="914400">
              <a:lnSpc>
                <a:spcPct val="100000"/>
              </a:lnSpc>
              <a:spcBef>
                <a:spcPts val="833"/>
              </a:spcBef>
              <a:buNone/>
            </a:pPr>
            <a:r>
              <a:rPr b="0" lang="en-US" sz="1600" spc="-1" strike="noStrike">
                <a:solidFill>
                  <a:schemeClr val="accent3">
                    <a:lumMod val="25000"/>
                  </a:schemeClr>
                </a:solidFill>
                <a:latin typeface="Abadi"/>
                <a:ea typeface="Microsoft YaHei"/>
              </a:rPr>
              <a:t>Link to the notebook: </a:t>
            </a:r>
            <a:r>
              <a:rPr b="0" lang="en-US" sz="1600" spc="-1" strike="noStrike">
                <a:solidFill>
                  <a:srgbClr val="2a6099"/>
                </a:solidFill>
                <a:latin typeface="Abadi"/>
                <a:hlinkClick r:id="rId2"/>
              </a:rPr>
              <a:t>Data Collection - WebScraping</a:t>
            </a:r>
            <a:endParaRPr b="0" lang="en-US" sz="1600" spc="-1" strike="noStrike">
              <a:solidFill>
                <a:schemeClr val="dk1"/>
              </a:solidFill>
              <a:latin typeface="Calibri"/>
              <a:ea typeface="Microsoft YaHei"/>
            </a:endParaRPr>
          </a:p>
        </p:txBody>
      </p:sp>
      <p:sp>
        <p:nvSpPr>
          <p:cNvPr id="9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a:bodyPr>
          <a:p>
            <a:pPr defTabSz="914400">
              <a:lnSpc>
                <a:spcPct val="90000"/>
              </a:lnSpc>
            </a:pPr>
            <a:endParaRPr b="0" lang="en-US" sz="4000" spc="-1" strike="noStrike">
              <a:solidFill>
                <a:srgbClr val="1c7ddb"/>
              </a:solidFill>
              <a:latin typeface="Abadi"/>
              <a:ea typeface="IBM Plex Mono SemiBold"/>
            </a:endParaRPr>
          </a:p>
        </p:txBody>
      </p:sp>
      <p:sp>
        <p:nvSpPr>
          <p:cNvPr id="96"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Collection - Scraping</a:t>
            </a:r>
            <a:endParaRPr b="0" lang="hu-HU" sz="4000" spc="-1" strike="noStrike">
              <a:solidFill>
                <a:srgbClr val="000000"/>
              </a:solidFill>
              <a:latin typeface="Arial"/>
            </a:endParaRPr>
          </a:p>
        </p:txBody>
      </p:sp>
      <p:pic>
        <p:nvPicPr>
          <p:cNvPr id="97" name="" descr=""/>
          <p:cNvPicPr/>
          <p:nvPr/>
        </p:nvPicPr>
        <p:blipFill>
          <a:blip r:embed="rId3"/>
          <a:stretch/>
        </p:blipFill>
        <p:spPr>
          <a:xfrm>
            <a:off x="7920000" y="1947960"/>
            <a:ext cx="3420000" cy="4051080"/>
          </a:xfrm>
          <a:prstGeom prst="rect">
            <a:avLst/>
          </a:prstGeom>
          <a:ln w="0">
            <a:noFill/>
          </a:ln>
        </p:spPr>
      </p:pic>
      <p:sp>
        <p:nvSpPr>
          <p:cNvPr id="3" name="PlaceHolder 2"/>
          <p:cNvSpPr>
            <a:spLocks noGrp="1"/>
          </p:cNvSpPr>
          <p:nvPr>
            <p:ph type="sldNum" idx="1"/>
          </p:nvPr>
        </p:nvSpPr>
        <p:spPr/>
        <p:txBody>
          <a:bodyPr/>
          <a:p>
            <a:fld id="{87D1E554-0BA3-4968-AAC6-0C541CB35A59}"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427</TotalTime>
  <Application>LibreOffice/24.2.2.2$Windows_X86_64 LibreOffice_project/d56cc158d8a96260b836f100ef4b4ef25d6f1a01</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hu-HU</dc:language>
  <cp:lastModifiedBy/>
  <dcterms:modified xsi:type="dcterms:W3CDTF">2025-10-24T16:31:08Z</dcterms:modified>
  <cp:revision>278</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